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80" r:id="rId2"/>
    <p:sldId id="347" r:id="rId3"/>
    <p:sldId id="350" r:id="rId4"/>
    <p:sldId id="351" r:id="rId5"/>
    <p:sldId id="352" r:id="rId6"/>
    <p:sldId id="354" r:id="rId7"/>
    <p:sldId id="353" r:id="rId8"/>
    <p:sldId id="355" r:id="rId9"/>
    <p:sldId id="348" r:id="rId10"/>
    <p:sldId id="359" r:id="rId11"/>
    <p:sldId id="360" r:id="rId12"/>
    <p:sldId id="358" r:id="rId13"/>
    <p:sldId id="349" r:id="rId14"/>
    <p:sldId id="361" r:id="rId15"/>
    <p:sldId id="345" r:id="rId16"/>
    <p:sldId id="356" r:id="rId17"/>
    <p:sldId id="346" r:id="rId18"/>
    <p:sldId id="363" r:id="rId19"/>
    <p:sldId id="362" r:id="rId20"/>
    <p:sldId id="357" r:id="rId21"/>
    <p:sldId id="344" r:id="rId22"/>
  </p:sldIdLst>
  <p:sldSz cx="9144000" cy="6858000" type="screen4x3"/>
  <p:notesSz cx="6797675" cy="9926638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5056"/>
    <a:srgbClr val="FF0000"/>
    <a:srgbClr val="5998C8"/>
    <a:srgbClr val="006F93"/>
    <a:srgbClr val="ABC3C5"/>
    <a:srgbClr val="74A18E"/>
    <a:srgbClr val="999999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1" autoAdjust="0"/>
    <p:restoredTop sz="94627" autoAdjust="0"/>
  </p:normalViewPr>
  <p:slideViewPr>
    <p:cSldViewPr snapToGrid="0">
      <p:cViewPr varScale="1">
        <p:scale>
          <a:sx n="62" d="100"/>
          <a:sy n="62" d="100"/>
        </p:scale>
        <p:origin x="11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-16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 smtClean="0"/>
              <a:t>Click to edit Master text styles</a:t>
            </a:r>
          </a:p>
          <a:p>
            <a:pPr lvl="1"/>
            <a:r>
              <a:rPr lang="en-AU" noProof="0" smtClean="0"/>
              <a:t>Second level</a:t>
            </a:r>
          </a:p>
          <a:p>
            <a:pPr lvl="2"/>
            <a:r>
              <a:rPr lang="en-AU" noProof="0" smtClean="0"/>
              <a:t>Third level</a:t>
            </a:r>
          </a:p>
          <a:p>
            <a:pPr lvl="3"/>
            <a:r>
              <a:rPr lang="en-AU" noProof="0" smtClean="0"/>
              <a:t>Fourth level</a:t>
            </a:r>
          </a:p>
          <a:p>
            <a:pPr lvl="4"/>
            <a:r>
              <a:rPr lang="en-AU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63E05FA1-D76E-41C3-9A6F-C713E2F7566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0275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                      NH                             SH</a:t>
            </a:r>
          </a:p>
          <a:p>
            <a:r>
              <a:rPr lang="en-AU" dirty="0" smtClean="0"/>
              <a:t>             trend           2sig             trend          2sig</a:t>
            </a:r>
          </a:p>
          <a:p>
            <a:r>
              <a:rPr lang="en-AU" dirty="0" smtClean="0"/>
              <a:t>300     0.420462     0.201095     0.319531     0.293714</a:t>
            </a:r>
          </a:p>
          <a:p>
            <a:r>
              <a:rPr lang="en-AU" dirty="0" smtClean="0"/>
              <a:t>200     0.291574     0.148492     0.449804     0.230418</a:t>
            </a:r>
          </a:p>
          <a:p>
            <a:r>
              <a:rPr lang="en-AU" dirty="0" smtClean="0"/>
              <a:t>100     0.382005     0.202238     0.568014     0.258521</a:t>
            </a:r>
          </a:p>
          <a:p>
            <a:r>
              <a:rPr lang="en-AU" dirty="0" smtClean="0"/>
              <a:t>  50</a:t>
            </a:r>
            <a:r>
              <a:rPr lang="en-AU" baseline="0" dirty="0" smtClean="0"/>
              <a:t> </a:t>
            </a:r>
            <a:r>
              <a:rPr lang="en-AU" dirty="0" smtClean="0"/>
              <a:t>   0.522106     0.222866     0.490054     0.283335</a:t>
            </a:r>
          </a:p>
          <a:p>
            <a:endParaRPr lang="en-AU" dirty="0" smtClean="0"/>
          </a:p>
          <a:p>
            <a:r>
              <a:rPr lang="en-AU" dirty="0" smtClean="0"/>
              <a:t>Units are degrees per decade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E05FA1-D76E-41C3-9A6F-C713E2F7566F}" type="slidenum">
              <a:rPr lang="en-AU" smtClean="0"/>
              <a:pPr>
                <a:defRPr/>
              </a:pPr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61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5" descr="cawcrfront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6300"/>
            <a:ext cx="9144000" cy="368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7"/>
          <p:cNvSpPr txBox="1">
            <a:spLocks noChangeArrowheads="1"/>
          </p:cNvSpPr>
          <p:nvPr/>
        </p:nvSpPr>
        <p:spPr bwMode="auto">
          <a:xfrm>
            <a:off x="2762250" y="6189663"/>
            <a:ext cx="48133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1400" b="0">
                <a:solidFill>
                  <a:srgbClr val="006F93"/>
                </a:solidFill>
              </a:rPr>
              <a:t>The Centre for Australian Weather and Climate Research</a:t>
            </a:r>
          </a:p>
          <a:p>
            <a:pPr eaLnBrk="1" hangingPunct="1"/>
            <a:r>
              <a:rPr lang="en-AU" sz="1300" b="0"/>
              <a:t>A partnership between CSIRO and the Bureau of Meteorology</a:t>
            </a:r>
          </a:p>
        </p:txBody>
      </p:sp>
      <p:pic>
        <p:nvPicPr>
          <p:cNvPr id="6" name="Picture 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5689600"/>
            <a:ext cx="1538288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911850"/>
            <a:ext cx="663575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StateInsignia_PMS541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6046788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3" y="754063"/>
            <a:ext cx="7343775" cy="1008062"/>
          </a:xfrm>
        </p:spPr>
        <p:txBody>
          <a:bodyPr tIns="0"/>
          <a:lstStyle>
            <a:lvl1pPr>
              <a:defRPr sz="2900">
                <a:solidFill>
                  <a:schemeClr val="bg1"/>
                </a:solidFill>
              </a:defRPr>
            </a:lvl1pPr>
          </a:lstStyle>
          <a:p>
            <a:r>
              <a:rPr lang="en-AU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85875" y="4281488"/>
            <a:ext cx="3638550" cy="1008062"/>
          </a:xfrm>
        </p:spPr>
        <p:txBody>
          <a:bodyPr anchor="b"/>
          <a:lstStyle>
            <a:lvl1pPr marL="0" indent="0">
              <a:buFontTx/>
              <a:buNone/>
              <a:defRPr sz="1600" b="1"/>
            </a:lvl1pPr>
          </a:lstStyle>
          <a:p>
            <a:r>
              <a:rPr lang="en-AU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108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80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45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444AA-412A-40FF-9154-4218A7C3B84E}" type="datetimeFigureOut">
              <a:rPr lang="en-AU" smtClean="0"/>
              <a:t>29/07/2015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83B6-C32F-4392-9F72-9727BBDBE6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5368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tateInsignia_PMS54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6145213"/>
            <a:ext cx="11684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1"/>
          </p:nvPr>
        </p:nvSpPr>
        <p:spPr>
          <a:xfrm>
            <a:off x="3025775" y="6400800"/>
            <a:ext cx="71913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24050" y="6357938"/>
            <a:ext cx="719138" cy="3238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CCA92-0B57-4013-BE5B-26BB3593FE6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462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77498-B7E4-47DC-9D82-46E1F4F9FBC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848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252538"/>
            <a:ext cx="40259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2538"/>
            <a:ext cx="4025900" cy="5056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954B0-650D-46D1-AF44-CA8C7BAFD96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094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5E21-CC25-4124-871E-708C1C5FCCE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81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440B7C-C55D-4E1D-9020-C8E49BF6518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53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2191B-3BAA-41AF-8E6E-E990A88D352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1855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47BD-F0D5-49F5-810A-FB65D2EF194A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8996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111125"/>
            <a:ext cx="2051050" cy="6197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11125"/>
            <a:ext cx="6000750" cy="6197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>
                <a:solidFill>
                  <a:schemeClr val="tx1"/>
                </a:solidFill>
              </a:rPr>
              <a:t>A partnership between CSIRO and the Bureau of Meteorology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ED26-485F-4C27-B64A-062C797AFAD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3097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1" descr="cawcrcontent0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300" cy="116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252538"/>
            <a:ext cx="8204200" cy="50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073650" y="6470650"/>
            <a:ext cx="32385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ctr">
              <a:defRPr sz="900" b="0">
                <a:solidFill>
                  <a:srgbClr val="006F93"/>
                </a:solidFill>
              </a:defRPr>
            </a:lvl1pPr>
          </a:lstStyle>
          <a:p>
            <a:pPr>
              <a:defRPr/>
            </a:pPr>
            <a:r>
              <a:rPr lang="en-AU"/>
              <a:t>The Centre for Australian Weather and Climate Research</a:t>
            </a:r>
            <a:r>
              <a:rPr lang="en-AU" sz="800">
                <a:solidFill>
                  <a:schemeClr val="accent1"/>
                </a:solidFill>
              </a:rPr>
              <a:t> </a:t>
            </a:r>
            <a:br>
              <a:rPr lang="en-AU" sz="800">
                <a:solidFill>
                  <a:schemeClr val="accent1"/>
                </a:solidFill>
              </a:rPr>
            </a:br>
            <a:r>
              <a:rPr lang="en-AU" sz="800"/>
              <a:t>A partnership between CSIRO and the Bureau of Meteorology</a:t>
            </a:r>
          </a:p>
        </p:txBody>
      </p:sp>
      <p:pic>
        <p:nvPicPr>
          <p:cNvPr id="2" name="Picture 4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575" y="6262688"/>
            <a:ext cx="41433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4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838" y="6129338"/>
            <a:ext cx="1057275" cy="70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7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87513" y="6423025"/>
            <a:ext cx="719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068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65138" y="6423025"/>
            <a:ext cx="719137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0">
                <a:solidFill>
                  <a:srgbClr val="006F93"/>
                </a:solidFill>
              </a:defRPr>
            </a:lvl1pPr>
          </a:lstStyle>
          <a:p>
            <a:pPr>
              <a:defRPr/>
            </a:pPr>
            <a:fld id="{5D050231-0C0D-4DE3-BE7A-C5BAA6A85D2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11125"/>
            <a:ext cx="723423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6F93"/>
          </a:solidFill>
          <a:latin typeface="+mn-lt"/>
          <a:ea typeface="+mn-ea"/>
          <a:cs typeface="+mn-cs"/>
        </a:defRPr>
      </a:lvl1pPr>
      <a:lvl2pPr marL="538163" indent="-1778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2pPr>
      <a:lvl3pPr marL="893763" indent="-1762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57300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4pPr>
      <a:lvl5pPr marL="1617663" indent="-18097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0748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5320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29892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446463" indent="-180975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0888" y="3968750"/>
            <a:ext cx="2613025" cy="1328738"/>
          </a:xfrm>
        </p:spPr>
        <p:txBody>
          <a:bodyPr anchor="ctr" anchorCtr="1"/>
          <a:lstStyle/>
          <a:p>
            <a:pPr eaLnBrk="1" hangingPunct="1"/>
            <a:r>
              <a:rPr lang="en-AU" dirty="0" smtClean="0"/>
              <a:t>Chris Lucas, Hanh Nguyen</a:t>
            </a:r>
          </a:p>
          <a:p>
            <a:pPr eaLnBrk="1" hangingPunct="1"/>
            <a:endParaRPr lang="en-AU" dirty="0" smtClean="0"/>
          </a:p>
          <a:p>
            <a:pPr eaLnBrk="1" hangingPunct="1"/>
            <a:r>
              <a:rPr lang="en-AU" dirty="0" smtClean="0"/>
              <a:t>Bureau </a:t>
            </a:r>
            <a:r>
              <a:rPr lang="en-AU" smtClean="0"/>
              <a:t>of Meteorology – R&amp;D Branch</a:t>
            </a:r>
            <a:endParaRPr lang="en-AU" dirty="0" smtClean="0"/>
          </a:p>
          <a:p>
            <a:pPr eaLnBrk="1" hangingPunct="1"/>
            <a:endParaRPr lang="en-AU" dirty="0" smtClean="0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252919" y="574844"/>
            <a:ext cx="872571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 dirty="0" smtClean="0"/>
              <a:t>Regional characteristics of tropical expansion and the role of climate variability</a:t>
            </a:r>
            <a:endParaRPr lang="en-A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Partial Correlation and Regression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  <a:latin typeface="+mj-lt"/>
              </a:rPr>
              <a:t>Examine role of natural climate variability in tropical expansion using partial correlation and regression techniques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Isolate the effects of a single variable</a:t>
            </a:r>
          </a:p>
          <a:p>
            <a:endParaRPr lang="en-AU" dirty="0" smtClean="0"/>
          </a:p>
          <a:p>
            <a:r>
              <a:rPr lang="en-AU" b="1" dirty="0" smtClean="0">
                <a:solidFill>
                  <a:schemeClr val="accent2"/>
                </a:solidFill>
                <a:latin typeface="+mj-lt"/>
              </a:rPr>
              <a:t>Seven modes: ENSO, PDO, PNA, SAM, AO, NAO, AMO</a:t>
            </a:r>
          </a:p>
          <a:p>
            <a:endParaRPr lang="en-AU" b="1" dirty="0">
              <a:solidFill>
                <a:schemeClr val="accent2"/>
              </a:solidFill>
              <a:latin typeface="+mj-lt"/>
            </a:endParaRPr>
          </a:p>
          <a:p>
            <a:r>
              <a:rPr lang="en-AU" b="1" dirty="0" err="1" smtClean="0">
                <a:solidFill>
                  <a:schemeClr val="accent2"/>
                </a:solidFill>
                <a:latin typeface="+mj-lt"/>
              </a:rPr>
              <a:t>Detrend</a:t>
            </a:r>
            <a:r>
              <a:rPr lang="en-AU" b="1" dirty="0" smtClean="0">
                <a:solidFill>
                  <a:schemeClr val="accent2"/>
                </a:solidFill>
                <a:latin typeface="+mj-lt"/>
              </a:rPr>
              <a:t> all variables</a:t>
            </a:r>
          </a:p>
          <a:p>
            <a:pPr lvl="1"/>
            <a:r>
              <a:rPr lang="en-AU" sz="1600" b="1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Only interannual effects captured</a:t>
            </a:r>
          </a:p>
          <a:p>
            <a:endParaRPr lang="en-AU" b="1" dirty="0">
              <a:solidFill>
                <a:srgbClr val="CB5056"/>
              </a:solidFill>
              <a:latin typeface="Trebuchet MS" panose="020B0603020202020204" pitchFamily="34" charset="0"/>
            </a:endParaRPr>
          </a:p>
          <a:p>
            <a:r>
              <a:rPr lang="en-AU" b="1" dirty="0" smtClean="0">
                <a:solidFill>
                  <a:schemeClr val="accent2"/>
                </a:solidFill>
                <a:latin typeface="+mj-lt"/>
              </a:rPr>
              <a:t>Relate annual global and regional TTD contours</a:t>
            </a:r>
            <a:r>
              <a:rPr lang="en-AU" b="1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AU" b="1" dirty="0" smtClean="0">
                <a:solidFill>
                  <a:schemeClr val="accent2"/>
                </a:solidFill>
                <a:latin typeface="+mj-lt"/>
              </a:rPr>
              <a:t>to annual and seasonal time series of mode time series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The Centre for Australian Weather and Climate Research</a:t>
            </a:r>
            <a:r>
              <a:rPr lang="en-AU" sz="800" smtClean="0">
                <a:solidFill>
                  <a:schemeClr val="accent1"/>
                </a:solidFill>
              </a:rPr>
              <a:t> </a:t>
            </a:r>
            <a:br>
              <a:rPr lang="en-AU" sz="800" smtClean="0">
                <a:solidFill>
                  <a:schemeClr val="accent1"/>
                </a:solidFill>
              </a:rPr>
            </a:br>
            <a:r>
              <a:rPr lang="en-AU" sz="800" smtClean="0">
                <a:solidFill>
                  <a:schemeClr val="tx1"/>
                </a:solidFill>
              </a:rPr>
              <a:t>A partnership between CSIRO and the Bureau of Meteorology</a:t>
            </a:r>
            <a:endParaRPr lang="en-AU" sz="8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47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Results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b="1" dirty="0" smtClean="0">
                <a:solidFill>
                  <a:schemeClr val="accent2"/>
                </a:solidFill>
              </a:rPr>
              <a:t>ENSO matters almost everywhere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Expansion during La Nina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‘Reverse’ effect in NA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Regression mag: 0.2-0.5 </a:t>
            </a:r>
            <a:r>
              <a:rPr lang="en-AU" b="1" dirty="0" err="1" smtClean="0">
                <a:solidFill>
                  <a:srgbClr val="CB5056"/>
                </a:solidFill>
              </a:rPr>
              <a:t>deg</a:t>
            </a:r>
            <a:r>
              <a:rPr lang="en-AU" b="1" dirty="0" smtClean="0">
                <a:solidFill>
                  <a:srgbClr val="CB5056"/>
                </a:solidFill>
              </a:rPr>
              <a:t>/unit, more on ‘extratropical’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JJA, SON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PDO mostly in ASIA and NH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Shifts whole tropics toward north during </a:t>
            </a:r>
            <a:r>
              <a:rPr lang="en-AU" b="1" dirty="0" smtClean="0">
                <a:solidFill>
                  <a:srgbClr val="CB5056"/>
                </a:solidFill>
              </a:rPr>
              <a:t>negative </a:t>
            </a:r>
            <a:r>
              <a:rPr lang="en-AU" b="1" dirty="0" smtClean="0">
                <a:solidFill>
                  <a:srgbClr val="CB5056"/>
                </a:solidFill>
              </a:rPr>
              <a:t>phase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Regression mag: 0.3-0.5 </a:t>
            </a:r>
            <a:r>
              <a:rPr lang="en-AU" b="1" dirty="0" err="1" smtClean="0">
                <a:solidFill>
                  <a:srgbClr val="CB5056"/>
                </a:solidFill>
              </a:rPr>
              <a:t>deg</a:t>
            </a:r>
            <a:r>
              <a:rPr lang="en-AU" b="1" dirty="0" smtClean="0">
                <a:solidFill>
                  <a:srgbClr val="CB5056"/>
                </a:solidFill>
              </a:rPr>
              <a:t>/unit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All seasons but MAM</a:t>
            </a:r>
          </a:p>
          <a:p>
            <a:r>
              <a:rPr lang="en-AU" b="1" dirty="0">
                <a:solidFill>
                  <a:schemeClr val="accent2"/>
                </a:solidFill>
              </a:rPr>
              <a:t> </a:t>
            </a:r>
            <a:r>
              <a:rPr lang="en-AU" b="1" dirty="0" smtClean="0">
                <a:solidFill>
                  <a:schemeClr val="accent2"/>
                </a:solidFill>
              </a:rPr>
              <a:t>SAM strongly affects ANZ during MAM</a:t>
            </a:r>
          </a:p>
          <a:p>
            <a:pPr lvl="1"/>
            <a:r>
              <a:rPr lang="en-AU" b="1" dirty="0" smtClean="0">
                <a:solidFill>
                  <a:srgbClr val="CB5056"/>
                </a:solidFill>
              </a:rPr>
              <a:t>Weak general effects in SH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PNA, AMO show regional, specific interannual effects</a:t>
            </a:r>
          </a:p>
          <a:p>
            <a:r>
              <a:rPr lang="en-AU" b="1" dirty="0" smtClean="0">
                <a:solidFill>
                  <a:schemeClr val="accent2"/>
                </a:solidFill>
              </a:rPr>
              <a:t>AO, NAO results confusing, no strong effects noted</a:t>
            </a:r>
          </a:p>
          <a:p>
            <a:endParaRPr lang="en-AU" b="1" dirty="0" smtClean="0">
              <a:solidFill>
                <a:srgbClr val="CB5056"/>
              </a:solidFill>
            </a:endParaRPr>
          </a:p>
          <a:p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The Centre for Australian Weather and Climate Research</a:t>
            </a:r>
            <a:r>
              <a:rPr lang="en-AU" sz="800" smtClean="0">
                <a:solidFill>
                  <a:schemeClr val="accent1"/>
                </a:solidFill>
              </a:rPr>
              <a:t> </a:t>
            </a:r>
            <a:br>
              <a:rPr lang="en-AU" sz="800" smtClean="0">
                <a:solidFill>
                  <a:schemeClr val="accent1"/>
                </a:solidFill>
              </a:rPr>
            </a:br>
            <a:r>
              <a:rPr lang="en-AU" sz="800" smtClean="0">
                <a:solidFill>
                  <a:schemeClr val="tx1"/>
                </a:solidFill>
              </a:rPr>
              <a:t>A partnership between CSIRO and the Bureau of Meteorology</a:t>
            </a:r>
            <a:endParaRPr lang="en-AU" sz="8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67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087019" y="1182728"/>
            <a:ext cx="4817618" cy="2813016"/>
            <a:chOff x="4096530" y="1921790"/>
            <a:chExt cx="4817618" cy="281301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96530" y="1921790"/>
              <a:ext cx="4817618" cy="2813016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8529851" y="2975212"/>
              <a:ext cx="27295" cy="436728"/>
            </a:xfrm>
            <a:prstGeom prst="line">
              <a:avLst/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7465325" y="2126746"/>
              <a:ext cx="13238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chemeClr val="accent1"/>
                  </a:solidFill>
                </a:rPr>
                <a:t>1-1.5 units of change</a:t>
              </a:r>
              <a:endParaRPr lang="en-AU" dirty="0">
                <a:solidFill>
                  <a:schemeClr val="accent1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8024884" y="2663895"/>
              <a:ext cx="504967" cy="52968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Estimating effect on TE trends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332854"/>
            <a:ext cx="444539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accent2"/>
                </a:solidFill>
              </a:rPr>
              <a:t>Previous effects were interannual only</a:t>
            </a:r>
          </a:p>
          <a:p>
            <a:endParaRPr lang="en-AU" sz="2000" dirty="0">
              <a:solidFill>
                <a:schemeClr val="accent2"/>
              </a:solidFill>
            </a:endParaRPr>
          </a:p>
          <a:p>
            <a:r>
              <a:rPr lang="en-AU" sz="2000" dirty="0" smtClean="0">
                <a:solidFill>
                  <a:schemeClr val="accent2"/>
                </a:solidFill>
              </a:rPr>
              <a:t>Many mode indices have </a:t>
            </a:r>
            <a:r>
              <a:rPr lang="en-AU" sz="2000" u="sng" dirty="0" smtClean="0">
                <a:solidFill>
                  <a:schemeClr val="accent2"/>
                </a:solidFill>
              </a:rPr>
              <a:t>apparent </a:t>
            </a:r>
            <a:r>
              <a:rPr lang="en-AU" sz="2000" dirty="0" smtClean="0">
                <a:solidFill>
                  <a:schemeClr val="accent2"/>
                </a:solidFill>
              </a:rPr>
              <a:t>trends over 1979-2012 period</a:t>
            </a:r>
          </a:p>
          <a:p>
            <a:pPr lvl="1"/>
            <a:r>
              <a:rPr lang="en-AU" sz="1600" dirty="0" smtClean="0">
                <a:solidFill>
                  <a:srgbClr val="FF0000"/>
                </a:solidFill>
              </a:rPr>
              <a:t>ENSO, PDO, SAM, AMO</a:t>
            </a:r>
          </a:p>
          <a:p>
            <a:endParaRPr lang="en-AU" sz="2000" dirty="0">
              <a:solidFill>
                <a:schemeClr val="accent2"/>
              </a:solidFill>
            </a:endParaRPr>
          </a:p>
          <a:p>
            <a:r>
              <a:rPr lang="en-AU" sz="2000" dirty="0" smtClean="0">
                <a:solidFill>
                  <a:schemeClr val="accent2"/>
                </a:solidFill>
              </a:rPr>
              <a:t>Estimate number of units that index changes</a:t>
            </a:r>
          </a:p>
          <a:p>
            <a:endParaRPr lang="en-AU" sz="2000" dirty="0">
              <a:solidFill>
                <a:schemeClr val="accent2"/>
              </a:solidFill>
            </a:endParaRPr>
          </a:p>
          <a:p>
            <a:r>
              <a:rPr lang="en-AU" sz="2000" dirty="0" smtClean="0">
                <a:solidFill>
                  <a:schemeClr val="accent2"/>
                </a:solidFill>
              </a:rPr>
              <a:t>Multiply by regression coefficient to get amount of change, </a:t>
            </a:r>
          </a:p>
          <a:p>
            <a:endParaRPr lang="en-AU" sz="2000" dirty="0">
              <a:solidFill>
                <a:schemeClr val="accent2"/>
              </a:solidFill>
            </a:endParaRPr>
          </a:p>
          <a:p>
            <a:r>
              <a:rPr lang="en-AU" sz="2000" dirty="0">
                <a:solidFill>
                  <a:schemeClr val="accent2"/>
                </a:solidFill>
              </a:rPr>
              <a:t>D</a:t>
            </a:r>
            <a:r>
              <a:rPr lang="en-AU" sz="2000" dirty="0" smtClean="0">
                <a:solidFill>
                  <a:schemeClr val="accent2"/>
                </a:solidFill>
              </a:rPr>
              <a:t>ivide by time to get average trend</a:t>
            </a:r>
            <a:endParaRPr lang="en-AU" sz="2000" dirty="0">
              <a:solidFill>
                <a:schemeClr val="accent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3617" y="1045042"/>
            <a:ext cx="154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PDO Index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589784" y="4133430"/>
            <a:ext cx="443138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1.5 units * 0.6 </a:t>
            </a:r>
            <a:r>
              <a:rPr lang="en-AU" dirty="0" err="1" smtClean="0"/>
              <a:t>deg</a:t>
            </a:r>
            <a:r>
              <a:rPr lang="en-AU" dirty="0" smtClean="0"/>
              <a:t>/unit = 0.9 </a:t>
            </a:r>
            <a:r>
              <a:rPr lang="en-AU" dirty="0" err="1" smtClean="0"/>
              <a:t>deg</a:t>
            </a:r>
            <a:endParaRPr lang="en-AU" dirty="0" smtClean="0"/>
          </a:p>
          <a:p>
            <a:endParaRPr lang="en-AU" dirty="0"/>
          </a:p>
          <a:p>
            <a:r>
              <a:rPr lang="en-AU" dirty="0" smtClean="0"/>
              <a:t>0.9 </a:t>
            </a:r>
            <a:r>
              <a:rPr lang="en-AU" dirty="0" err="1" smtClean="0"/>
              <a:t>deg</a:t>
            </a:r>
            <a:r>
              <a:rPr lang="en-AU" dirty="0" smtClean="0"/>
              <a:t> / 3.3 decades = 0.27 </a:t>
            </a:r>
            <a:r>
              <a:rPr lang="en-AU" dirty="0" err="1" smtClean="0"/>
              <a:t>deg</a:t>
            </a:r>
            <a:r>
              <a:rPr lang="en-AU" dirty="0"/>
              <a:t> </a:t>
            </a:r>
            <a:r>
              <a:rPr lang="en-AU" dirty="0" smtClean="0"/>
              <a:t>dec</a:t>
            </a:r>
            <a:r>
              <a:rPr lang="en-AU" baseline="30000" dirty="0" smtClean="0"/>
              <a:t>-1</a:t>
            </a:r>
            <a:r>
              <a:rPr lang="en-AU" dirty="0" smtClean="0"/>
              <a:t> </a:t>
            </a:r>
          </a:p>
          <a:p>
            <a:endParaRPr lang="en-AU" baseline="30000" dirty="0"/>
          </a:p>
          <a:p>
            <a:endParaRPr lang="en-AU" dirty="0" smtClean="0"/>
          </a:p>
          <a:p>
            <a:r>
              <a:rPr lang="en-AU" dirty="0" smtClean="0"/>
              <a:t>Up to 50% of observed trend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5963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Regional Tropical Expansion and Climate Variability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13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31" y="1346755"/>
            <a:ext cx="7924800" cy="46291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24949" y="1639956"/>
            <a:ext cx="7702825" cy="2946449"/>
            <a:chOff x="824949" y="1639956"/>
            <a:chExt cx="7702825" cy="2946449"/>
          </a:xfrm>
        </p:grpSpPr>
        <p:sp>
          <p:nvSpPr>
            <p:cNvPr id="9" name="TextBox 8"/>
            <p:cNvSpPr txBox="1"/>
            <p:nvPr/>
          </p:nvSpPr>
          <p:spPr>
            <a:xfrm>
              <a:off x="824949" y="1719470"/>
              <a:ext cx="143123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7030A0"/>
                  </a:solidFill>
                </a:rPr>
                <a:t>0.1 - 0.5</a:t>
              </a:r>
              <a:endParaRPr lang="en-AU" sz="2400" dirty="0">
                <a:solidFill>
                  <a:srgbClr val="7030A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892287" y="1639956"/>
              <a:ext cx="1560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7030A0"/>
                  </a:solidFill>
                </a:rPr>
                <a:t>0.5 - 0.8</a:t>
              </a:r>
              <a:endParaRPr lang="en-AU" sz="2400" dirty="0">
                <a:solidFill>
                  <a:srgbClr val="7030A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072809" y="1639956"/>
              <a:ext cx="1550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FF0000"/>
                  </a:solidFill>
                </a:rPr>
                <a:t>0.2 - 0.3</a:t>
              </a:r>
              <a:endParaRPr lang="en-AU" sz="2400" dirty="0">
                <a:solidFill>
                  <a:srgbClr val="FF0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76521" y="4124740"/>
              <a:ext cx="14362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7030A0"/>
                  </a:solidFill>
                </a:rPr>
                <a:t>0.2 - 0.3</a:t>
              </a:r>
              <a:endParaRPr lang="en-AU" sz="2400" dirty="0">
                <a:solidFill>
                  <a:srgbClr val="7030A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672508" y="4021171"/>
              <a:ext cx="14461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7030A0"/>
                  </a:solidFill>
                </a:rPr>
                <a:t>0.3 - 0.8</a:t>
              </a:r>
              <a:endParaRPr lang="en-AU" sz="2400" dirty="0">
                <a:solidFill>
                  <a:srgbClr val="7030A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997148" y="3766931"/>
              <a:ext cx="15306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 smtClean="0">
                  <a:solidFill>
                    <a:srgbClr val="7030A0"/>
                  </a:solidFill>
                </a:rPr>
                <a:t>0.4 – 0.5</a:t>
              </a:r>
              <a:endParaRPr lang="en-AU" sz="2400" dirty="0">
                <a:solidFill>
                  <a:srgbClr val="7030A0"/>
                </a:solidFill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694623" y="2464904"/>
            <a:ext cx="5391978" cy="2730307"/>
            <a:chOff x="1694623" y="2464904"/>
            <a:chExt cx="5391978" cy="2730307"/>
          </a:xfrm>
        </p:grpSpPr>
        <p:grpSp>
          <p:nvGrpSpPr>
            <p:cNvPr id="2" name="Group 1"/>
            <p:cNvGrpSpPr/>
            <p:nvPr/>
          </p:nvGrpSpPr>
          <p:grpSpPr>
            <a:xfrm>
              <a:off x="3091070" y="2464904"/>
              <a:ext cx="3995531" cy="2684141"/>
              <a:chOff x="3091070" y="2464904"/>
              <a:chExt cx="3995531" cy="2684141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5347253" y="3856383"/>
                <a:ext cx="173934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Global: ENSO</a:t>
                </a:r>
              </a:p>
              <a:p>
                <a:r>
                  <a:rPr lang="en-AU" dirty="0" smtClean="0"/>
                  <a:t>10-30% (except *)</a:t>
                </a:r>
                <a:endParaRPr lang="en-AU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3091070" y="2464904"/>
                <a:ext cx="147099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PDO  </a:t>
                </a:r>
              </a:p>
              <a:p>
                <a:r>
                  <a:rPr lang="en-AU" dirty="0" smtClean="0"/>
                  <a:t>up to 50%</a:t>
                </a:r>
                <a:endParaRPr lang="en-AU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3826565" y="4502714"/>
                <a:ext cx="11827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SAM</a:t>
                </a:r>
              </a:p>
              <a:p>
                <a:r>
                  <a:rPr lang="en-AU" dirty="0" smtClean="0"/>
                  <a:t>20-30%</a:t>
                </a:r>
                <a:endParaRPr lang="en-AU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6301409" y="2649570"/>
              <a:ext cx="3478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*</a:t>
              </a:r>
              <a:endParaRPr lang="en-AU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94623" y="4825879"/>
              <a:ext cx="313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*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680247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Discussion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>
                <a:solidFill>
                  <a:schemeClr val="accent2"/>
                </a:solidFill>
              </a:rPr>
              <a:t>Regional variability/effects key to understanding impacts of TE, particularly in NH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Possible Mechanisms</a:t>
            </a:r>
          </a:p>
          <a:p>
            <a:pPr lvl="1"/>
            <a:r>
              <a:rPr lang="en-AU" dirty="0" smtClean="0">
                <a:solidFill>
                  <a:srgbClr val="CB5056"/>
                </a:solidFill>
              </a:rPr>
              <a:t>Interannual (</a:t>
            </a:r>
            <a:r>
              <a:rPr lang="en-AU" dirty="0" err="1" smtClean="0">
                <a:solidFill>
                  <a:srgbClr val="CB5056"/>
                </a:solidFill>
              </a:rPr>
              <a:t>e.g</a:t>
            </a:r>
            <a:r>
              <a:rPr lang="en-AU" dirty="0" smtClean="0">
                <a:solidFill>
                  <a:srgbClr val="CB5056"/>
                </a:solidFill>
              </a:rPr>
              <a:t> ENSO, SAM) – shifts in storm tracks, eddy jet 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 changes in baroclinic waves and shifts in tropical edge…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eg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. Chen and Held (2007), Chen et al (2008), 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Ceppi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 and Hartmann (2013)</a:t>
            </a:r>
          </a:p>
          <a:p>
            <a:pPr lvl="1"/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Decadal (e.g. PDO, AMO) – changes to SST patterns 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eg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. Staten et al (2012), 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Quan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 et al (2014),  anomalous heating/cooling of 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midlatitudes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 from SST pattern (</a:t>
            </a:r>
            <a:r>
              <a:rPr lang="en-AU" dirty="0" err="1" smtClean="0">
                <a:solidFill>
                  <a:srgbClr val="CB5056"/>
                </a:solidFill>
                <a:sym typeface="Wingdings" panose="05000000000000000000" pitchFamily="2" charset="2"/>
              </a:rPr>
              <a:t>eg</a:t>
            </a:r>
            <a:r>
              <a:rPr lang="en-AU" dirty="0" smtClean="0">
                <a:solidFill>
                  <a:srgbClr val="CB5056"/>
                </a:solidFill>
                <a:sym typeface="Wingdings" panose="05000000000000000000" pitchFamily="2" charset="2"/>
              </a:rPr>
              <a:t>. Allen et al 2012)</a:t>
            </a:r>
          </a:p>
          <a:p>
            <a:r>
              <a:rPr lang="en-AU" dirty="0" smtClean="0">
                <a:solidFill>
                  <a:schemeClr val="accent2"/>
                </a:solidFill>
              </a:rPr>
              <a:t>Apparent tropical expansion since 1979 has been enhanced by natural  variability</a:t>
            </a:r>
          </a:p>
          <a:p>
            <a:pPr lvl="1"/>
            <a:r>
              <a:rPr lang="en-AU" dirty="0" smtClean="0">
                <a:solidFill>
                  <a:srgbClr val="CB5056"/>
                </a:solidFill>
              </a:rPr>
              <a:t> Climate models won’t necessarily capture this variability.</a:t>
            </a:r>
          </a:p>
          <a:p>
            <a:pPr lvl="1"/>
            <a:r>
              <a:rPr lang="en-AU" dirty="0" smtClean="0">
                <a:solidFill>
                  <a:srgbClr val="CB5056"/>
                </a:solidFill>
              </a:rPr>
              <a:t> What happens when modes shift (e.g. PDO, ‘end’ of ozone hole)?</a:t>
            </a:r>
            <a:endParaRPr lang="en-AU" dirty="0">
              <a:solidFill>
                <a:srgbClr val="CB505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The Centre for Australian Weather and Climate Research</a:t>
            </a:r>
            <a:r>
              <a:rPr lang="en-AU" sz="800" smtClean="0">
                <a:solidFill>
                  <a:schemeClr val="accent1"/>
                </a:solidFill>
              </a:rPr>
              <a:t> </a:t>
            </a:r>
            <a:br>
              <a:rPr lang="en-AU" sz="800" smtClean="0">
                <a:solidFill>
                  <a:schemeClr val="accent1"/>
                </a:solidFill>
              </a:rPr>
            </a:br>
            <a:r>
              <a:rPr lang="en-AU" sz="800" smtClean="0">
                <a:solidFill>
                  <a:schemeClr val="tx1"/>
                </a:solidFill>
              </a:rPr>
              <a:t>A partnership between CSIRO and the Bureau of Meteorology</a:t>
            </a:r>
            <a:endParaRPr lang="en-AU" sz="80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416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0888" y="3968750"/>
            <a:ext cx="2613025" cy="1328738"/>
          </a:xfrm>
        </p:spPr>
        <p:txBody>
          <a:bodyPr anchor="ctr" anchorCtr="1"/>
          <a:lstStyle/>
          <a:p>
            <a:pPr eaLnBrk="1" hangingPunct="1"/>
            <a:r>
              <a:rPr lang="en-AU" smtClean="0"/>
              <a:t>Your name</a:t>
            </a:r>
          </a:p>
          <a:p>
            <a:pPr eaLnBrk="1" hangingPunct="1"/>
            <a:endParaRPr lang="en-AU" smtClean="0"/>
          </a:p>
          <a:p>
            <a:pPr eaLnBrk="1" hangingPunct="1"/>
            <a:r>
              <a:rPr lang="en-AU" smtClean="0"/>
              <a:t>Your details</a:t>
            </a:r>
          </a:p>
          <a:p>
            <a:pPr eaLnBrk="1" hangingPunct="1"/>
            <a:endParaRPr lang="en-AU" smtClean="0"/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527175" y="1100138"/>
            <a:ext cx="2344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AU" sz="3200"/>
              <a:t>Thank you.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NH/SH ‘global’ comparison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10369"/>
            <a:ext cx="5943600" cy="347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17" y="1153614"/>
            <a:ext cx="357922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Subtropics in NH are larger compared to SH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Start in same place, but extend further poleward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Likely related to greater land are in NH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Analogous to finding with other variables (e.g. </a:t>
            </a:r>
            <a:r>
              <a:rPr lang="en-AU" sz="1600" dirty="0" smtClean="0">
                <a:solidFill>
                  <a:srgbClr val="CB5056"/>
                </a:solidFill>
                <a:latin typeface="Symbol" panose="05050102010706020507" pitchFamily="18" charset="2"/>
              </a:rPr>
              <a:t>Y</a:t>
            </a: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Is tropical expansion asymmetric?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Trends in SH on 300,100, 50 less reliable (data issues)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SH trends are larger on 200,100 contours, but not statistically significantly so (about 1-</a:t>
            </a:r>
            <a:r>
              <a:rPr lang="en-AU" sz="1600" dirty="0" smtClean="0">
                <a:solidFill>
                  <a:srgbClr val="CB5056"/>
                </a:solidFill>
                <a:latin typeface="Symbol" panose="05050102010706020507" pitchFamily="18" charset="2"/>
              </a:rPr>
              <a:t>s</a:t>
            </a: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 difference)</a:t>
            </a:r>
            <a:endParaRPr lang="en-AU" sz="1600" dirty="0">
              <a:solidFill>
                <a:srgbClr val="CB505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91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652" y="1311962"/>
            <a:ext cx="4817079" cy="3885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7564" y="184666"/>
            <a:ext cx="74046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0" dirty="0" smtClean="0">
                <a:solidFill>
                  <a:schemeClr val="bg1"/>
                </a:solidFill>
                <a:latin typeface="+mj-lt"/>
              </a:rPr>
              <a:t>Observations of Tropical Expansion</a:t>
            </a:r>
            <a:endParaRPr lang="en-AU" sz="28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902" y="1311962"/>
            <a:ext cx="40287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 smtClean="0">
                <a:latin typeface="+mn-lt"/>
              </a:rPr>
              <a:t>Tropical Expansion is real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 smtClean="0">
                <a:latin typeface="+mn-lt"/>
              </a:rPr>
              <a:t>Observed across multiple datasets and a variety of metrics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 smtClean="0">
                <a:latin typeface="+mn-lt"/>
              </a:rPr>
              <a:t>Consensus of observations suggests an expansion rate of </a:t>
            </a:r>
            <a:r>
              <a:rPr lang="en-AU" sz="2400" b="0" dirty="0" smtClean="0">
                <a:solidFill>
                  <a:srgbClr val="FF0000"/>
                </a:solidFill>
                <a:latin typeface="+mn-lt"/>
              </a:rPr>
              <a:t>0.5-1.0 degrees/decade </a:t>
            </a:r>
            <a:r>
              <a:rPr lang="en-AU" sz="2000" b="0" dirty="0" smtClean="0">
                <a:latin typeface="+mn-lt"/>
              </a:rPr>
              <a:t>from 1979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000" b="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b="0" dirty="0" smtClean="0">
                <a:latin typeface="+mn-lt"/>
              </a:rPr>
              <a:t>Expansion is observed in both hemispheres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58292" y="4967123"/>
            <a:ext cx="1484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900" b="0" dirty="0" smtClean="0"/>
              <a:t>From Lucas et al. (2014)</a:t>
            </a:r>
            <a:endParaRPr lang="en-AU" sz="900" b="0" dirty="0"/>
          </a:p>
        </p:txBody>
      </p:sp>
    </p:spTree>
    <p:extLst>
      <p:ext uri="{BB962C8B-B14F-4D97-AF65-F5344CB8AC3E}">
        <p14:creationId xmlns:p14="http://schemas.microsoft.com/office/powerpoint/2010/main" val="335723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883B6-C32F-4392-9F72-9727BBDBE6A5}" type="slidenum">
              <a:rPr lang="en-AU" smtClean="0"/>
              <a:t>18</a:t>
            </a:fld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91" y="1610906"/>
            <a:ext cx="8434648" cy="22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5531"/>
            <a:ext cx="4332219" cy="253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918" y="1015532"/>
            <a:ext cx="4332219" cy="25305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0" y="3607822"/>
            <a:ext cx="4335389" cy="2532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528" y="3546131"/>
            <a:ext cx="4441000" cy="259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591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Observations vs Models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900" y="1103451"/>
            <a:ext cx="8204200" cy="5056187"/>
          </a:xfrm>
        </p:spPr>
        <p:txBody>
          <a:bodyPr/>
          <a:lstStyle/>
          <a:p>
            <a:r>
              <a:rPr lang="en-AU" dirty="0" smtClean="0">
                <a:solidFill>
                  <a:schemeClr val="tx1"/>
                </a:solidFill>
              </a:rPr>
              <a:t>Observed rate in many metrics is 0.5 – 1.0 degrees/decade of expansion</a:t>
            </a:r>
            <a:r>
              <a:rPr lang="en-AU" dirty="0" smtClean="0">
                <a:solidFill>
                  <a:schemeClr val="tx1"/>
                </a:solidFill>
              </a:rPr>
              <a:t>. (e.g. Davis and </a:t>
            </a:r>
            <a:r>
              <a:rPr lang="en-AU" dirty="0" err="1" smtClean="0">
                <a:solidFill>
                  <a:schemeClr val="tx1"/>
                </a:solidFill>
              </a:rPr>
              <a:t>Rosenlof</a:t>
            </a:r>
            <a:r>
              <a:rPr lang="en-AU" dirty="0" smtClean="0">
                <a:solidFill>
                  <a:schemeClr val="tx1"/>
                </a:solidFill>
              </a:rPr>
              <a:t> 2012; Lucas et al 2014)</a:t>
            </a:r>
            <a:endParaRPr lang="en-AU" dirty="0" smtClean="0">
              <a:solidFill>
                <a:schemeClr val="tx1"/>
              </a:solidFill>
            </a:endParaRPr>
          </a:p>
          <a:p>
            <a:endParaRPr lang="en-AU" dirty="0" smtClean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Rate expected in climate change projections (CMIP3, CMIP5) is typically 0.1-0.2 degrees per decade</a:t>
            </a:r>
          </a:p>
          <a:p>
            <a:endParaRPr lang="en-AU" dirty="0">
              <a:solidFill>
                <a:schemeClr val="tx1"/>
              </a:solidFill>
            </a:endParaRPr>
          </a:p>
          <a:p>
            <a:r>
              <a:rPr lang="en-AU" dirty="0" smtClean="0">
                <a:solidFill>
                  <a:schemeClr val="tx1"/>
                </a:solidFill>
              </a:rPr>
              <a:t>Why? Several hypotheses…</a:t>
            </a:r>
          </a:p>
          <a:p>
            <a:pPr lvl="1"/>
            <a:r>
              <a:rPr lang="en-AU" dirty="0" smtClean="0"/>
              <a:t>Model deficiencies – sensitivity too low, or simply incorrect</a:t>
            </a:r>
          </a:p>
          <a:p>
            <a:pPr lvl="1"/>
            <a:r>
              <a:rPr lang="en-AU" dirty="0" smtClean="0"/>
              <a:t>Observational issues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Short data sets (most from 1979)</a:t>
            </a:r>
          </a:p>
          <a:p>
            <a:pPr lvl="2"/>
            <a:r>
              <a:rPr lang="en-AU" dirty="0" smtClean="0"/>
              <a:t>Reanalysis problems – inhomogeneities, poor constraint by observations</a:t>
            </a:r>
          </a:p>
          <a:p>
            <a:pPr lvl="2"/>
            <a:r>
              <a:rPr lang="en-AU" dirty="0" smtClean="0">
                <a:solidFill>
                  <a:schemeClr val="tx1"/>
                </a:solidFill>
              </a:rPr>
              <a:t>Choice of metric – different metrics, different responses in some cases</a:t>
            </a:r>
          </a:p>
          <a:p>
            <a:pPr lvl="2"/>
            <a:endParaRPr lang="en-AU" dirty="0" smtClean="0"/>
          </a:p>
          <a:p>
            <a:r>
              <a:rPr lang="en-AU" dirty="0">
                <a:solidFill>
                  <a:schemeClr val="tx1"/>
                </a:solidFill>
              </a:rPr>
              <a:t>U</a:t>
            </a:r>
            <a:r>
              <a:rPr lang="en-AU" dirty="0" smtClean="0">
                <a:solidFill>
                  <a:schemeClr val="tx1"/>
                </a:solidFill>
              </a:rPr>
              <a:t>se Tropopause Height Frequency methods based on actual radiosonde data. No Reanalyses!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2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3" y="1446595"/>
            <a:ext cx="4466456" cy="26090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456" y="1446595"/>
            <a:ext cx="4468149" cy="26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9613"/>
            <a:ext cx="4466456" cy="260901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455" y="4125907"/>
            <a:ext cx="4463729" cy="260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444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Data and methodology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212747" y="1164518"/>
            <a:ext cx="863189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schemeClr val="accent2"/>
                </a:solidFill>
              </a:rPr>
              <a:t>Focus here is on using real observations (not reanalyses) to examine tropical expansion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Basis for evaluation of reanalyses</a:t>
            </a:r>
          </a:p>
          <a:p>
            <a:endParaRPr lang="en-AU" sz="2000" dirty="0">
              <a:solidFill>
                <a:schemeClr val="accent2"/>
              </a:solidFill>
            </a:endParaRPr>
          </a:p>
          <a:p>
            <a:endParaRPr lang="en-AU" sz="2000" dirty="0" smtClean="0">
              <a:solidFill>
                <a:schemeClr val="accent2"/>
              </a:solidFill>
            </a:endParaRPr>
          </a:p>
          <a:p>
            <a:r>
              <a:rPr lang="en-AU" sz="2000" dirty="0" smtClean="0">
                <a:solidFill>
                  <a:schemeClr val="accent2"/>
                </a:solidFill>
              </a:rPr>
              <a:t>Data used: Integrated Global Radiosonde Archive (IGRA) from NOAA</a:t>
            </a:r>
            <a:endParaRPr lang="en-AU" sz="2000" dirty="0" smtClean="0">
              <a:solidFill>
                <a:srgbClr val="C00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Comprehensive global coverage, freely available from web</a:t>
            </a:r>
          </a:p>
          <a:p>
            <a:pPr>
              <a:lnSpc>
                <a:spcPct val="150000"/>
              </a:lnSpc>
            </a:pPr>
            <a:endParaRPr lang="en-AU" sz="2000" dirty="0" smtClean="0">
              <a:solidFill>
                <a:schemeClr val="accent2"/>
              </a:solidFill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chemeClr val="accent2"/>
                </a:solidFill>
                <a:latin typeface="+mn-lt"/>
              </a:rPr>
              <a:t>Methodology thoroughly described in Lucas et al (2012, JGR)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Use all available data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Create time/latitude array of tropical tropopause days (TTD) in ‘bands’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‘First difference’ compositing technique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Sampling bias corrections, error estimation</a:t>
            </a:r>
          </a:p>
          <a:p>
            <a:pPr lvl="1">
              <a:lnSpc>
                <a:spcPct val="150000"/>
              </a:lnSpc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Contour time/latitude array to estimate trends, use TTD=300,200,100 and 50</a:t>
            </a:r>
            <a:endParaRPr lang="en-AU" sz="1600" dirty="0">
              <a:solidFill>
                <a:srgbClr val="CB5056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45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73869" y="92869"/>
            <a:ext cx="7234238" cy="755650"/>
          </a:xfrm>
        </p:spPr>
        <p:txBody>
          <a:bodyPr/>
          <a:lstStyle/>
          <a:p>
            <a:r>
              <a:rPr lang="en-AU" dirty="0" smtClean="0"/>
              <a:t>Summary of Lucas et al (2012)</a:t>
            </a:r>
          </a:p>
        </p:txBody>
      </p:sp>
      <p:pic>
        <p:nvPicPr>
          <p:cNvPr id="13315" name="Picture 3" descr="fig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50" y="1201738"/>
            <a:ext cx="5938838" cy="33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69863" y="1309688"/>
            <a:ext cx="3921125" cy="534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12713" y="1120775"/>
            <a:ext cx="3779837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defTabSz="4429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442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chemeClr val="accent2"/>
                </a:solidFill>
              </a:rPr>
              <a:t>Analysis of SH expansion</a:t>
            </a:r>
            <a:endParaRPr lang="en-AU" sz="20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	</a:t>
            </a:r>
            <a:r>
              <a:rPr lang="en-AU" sz="1600" dirty="0" smtClean="0">
                <a:solidFill>
                  <a:schemeClr val="hlink"/>
                </a:solidFill>
                <a:latin typeface="Trebuchet MS" pitchFamily="34" charset="0"/>
              </a:rPr>
              <a:t>3 regions (ANZ, AFR, SA) + average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dirty="0" smtClean="0">
                <a:solidFill>
                  <a:schemeClr val="hlink"/>
                </a:solidFill>
                <a:latin typeface="Trebuchet MS" pitchFamily="34" charset="0"/>
              </a:rPr>
              <a:t>Focus on TTD=200 contour</a:t>
            </a:r>
            <a:endParaRPr lang="en-AU" sz="1600" dirty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chemeClr val="accent2"/>
                </a:solidFill>
              </a:rPr>
              <a:t>Comparison with four reanalyses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NCEP, NCEP2, ERA-40, ERA-I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Same methodology applied</a:t>
            </a:r>
          </a:p>
          <a:p>
            <a:pPr lvl="1" eaLnBrk="1" hangingPunct="1">
              <a:spcBef>
                <a:spcPct val="50000"/>
              </a:spcBef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Reanalysis contours shifted poleward</a:t>
            </a:r>
            <a:endParaRPr lang="en-AU" sz="1600" dirty="0">
              <a:solidFill>
                <a:schemeClr val="accent2"/>
              </a:solidFill>
              <a:latin typeface="Trebuchet MS" panose="020B0603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2000" dirty="0" smtClean="0">
                <a:solidFill>
                  <a:schemeClr val="accent2"/>
                </a:solidFill>
              </a:rPr>
              <a:t>Trends </a:t>
            </a:r>
            <a:r>
              <a:rPr lang="en-AU" sz="2000" dirty="0">
                <a:solidFill>
                  <a:schemeClr val="accent2"/>
                </a:solidFill>
              </a:rPr>
              <a:t>(SH only)</a:t>
            </a:r>
          </a:p>
          <a:p>
            <a:pPr eaLnBrk="1" hangingPunct="1">
              <a:spcBef>
                <a:spcPct val="50000"/>
              </a:spcBef>
            </a:pP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	sondes: 0.4 </a:t>
            </a:r>
            <a:r>
              <a:rPr lang="en-AU" sz="1600" dirty="0" err="1">
                <a:solidFill>
                  <a:schemeClr val="hlink"/>
                </a:solidFill>
                <a:latin typeface="Trebuchet MS" pitchFamily="34" charset="0"/>
              </a:rPr>
              <a:t>deg</a:t>
            </a: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 dec</a:t>
            </a:r>
            <a:r>
              <a:rPr lang="en-AU" sz="1600" baseline="30000" dirty="0">
                <a:solidFill>
                  <a:schemeClr val="hlink"/>
                </a:solidFill>
                <a:latin typeface="Trebuchet MS" pitchFamily="34" charset="0"/>
              </a:rPr>
              <a:t>-1</a:t>
            </a: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 (expansion)</a:t>
            </a:r>
          </a:p>
          <a:p>
            <a:pPr eaLnBrk="1" hangingPunct="1">
              <a:spcBef>
                <a:spcPct val="50000"/>
              </a:spcBef>
            </a:pP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	NCEP, NCEP2: 0.3 – 0.5 </a:t>
            </a:r>
            <a:r>
              <a:rPr lang="en-AU" sz="1600" dirty="0" err="1">
                <a:solidFill>
                  <a:schemeClr val="hlink"/>
                </a:solidFill>
                <a:latin typeface="Trebuchet MS" pitchFamily="34" charset="0"/>
              </a:rPr>
              <a:t>deg</a:t>
            </a: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 dec</a:t>
            </a:r>
            <a:r>
              <a:rPr lang="en-AU" sz="1600" baseline="30000" dirty="0">
                <a:solidFill>
                  <a:schemeClr val="hlink"/>
                </a:solidFill>
                <a:latin typeface="Trebuchet MS" pitchFamily="34" charset="0"/>
              </a:rPr>
              <a:t>-1</a:t>
            </a:r>
            <a:endParaRPr lang="en-AU" sz="1600" dirty="0">
              <a:solidFill>
                <a:schemeClr val="hlink"/>
              </a:solidFill>
              <a:latin typeface="Trebuchet MS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AU" sz="1600" dirty="0">
                <a:solidFill>
                  <a:schemeClr val="hlink"/>
                </a:solidFill>
                <a:latin typeface="Trebuchet MS" pitchFamily="34" charset="0"/>
              </a:rPr>
              <a:t>	ERA-I: no </a:t>
            </a:r>
            <a:r>
              <a:rPr lang="en-AU" sz="1600" dirty="0" smtClean="0">
                <a:solidFill>
                  <a:schemeClr val="hlink"/>
                </a:solidFill>
                <a:latin typeface="Trebuchet MS" pitchFamily="34" charset="0"/>
              </a:rPr>
              <a:t>trend</a:t>
            </a:r>
            <a:endParaRPr lang="en-AU" sz="1600" dirty="0">
              <a:solidFill>
                <a:schemeClr val="hlink"/>
              </a:solidFill>
              <a:latin typeface="Trebuchet MS" pitchFamily="34" charset="0"/>
            </a:endParaRPr>
          </a:p>
        </p:txBody>
      </p: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3884613" y="1565275"/>
            <a:ext cx="4967287" cy="4351338"/>
            <a:chOff x="2447" y="986"/>
            <a:chExt cx="3129" cy="2741"/>
          </a:xfrm>
        </p:grpSpPr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2447" y="2832"/>
              <a:ext cx="3129" cy="8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defTabSz="536575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defTabSz="536575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AU" sz="2000" dirty="0">
                  <a:solidFill>
                    <a:schemeClr val="accent2"/>
                  </a:solidFill>
                </a:rPr>
                <a:t>Two periods of notable difference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dirty="0"/>
                <a:t>	</a:t>
              </a:r>
              <a:r>
                <a:rPr lang="en-AU" sz="1600" dirty="0">
                  <a:solidFill>
                    <a:schemeClr val="hlink"/>
                  </a:solidFill>
                  <a:latin typeface="Trebuchet MS" pitchFamily="34" charset="0"/>
                </a:rPr>
                <a:t>post-2002  -- better satellite observations 	improving ERA-I, creates inhomogeneity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en-AU" sz="1600" dirty="0">
                  <a:solidFill>
                    <a:schemeClr val="hlink"/>
                  </a:solidFill>
                  <a:latin typeface="Trebuchet MS" pitchFamily="34" charset="0"/>
                </a:rPr>
                <a:t>	pre-1985 – ??</a:t>
              </a:r>
            </a:p>
          </p:txBody>
        </p:sp>
        <p:sp>
          <p:nvSpPr>
            <p:cNvPr id="13319" name="Rectangle 7"/>
            <p:cNvSpPr>
              <a:spLocks noChangeArrowheads="1"/>
            </p:cNvSpPr>
            <p:nvPr/>
          </p:nvSpPr>
          <p:spPr bwMode="auto">
            <a:xfrm>
              <a:off x="3005" y="986"/>
              <a:ext cx="445" cy="1431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4549" y="986"/>
              <a:ext cx="653" cy="1419"/>
            </a:xfrm>
            <a:prstGeom prst="rect">
              <a:avLst/>
            </a:prstGeom>
            <a:solidFill>
              <a:schemeClr val="folHlink">
                <a:alpha val="22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A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" y="609872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 smtClean="0">
                <a:solidFill>
                  <a:schemeClr val="accent1"/>
                </a:solidFill>
                <a:latin typeface="+mj-lt"/>
              </a:rPr>
              <a:t>Repeat this methodology for the NH, compare with SH results</a:t>
            </a:r>
            <a:endParaRPr lang="en-AU" sz="2400" dirty="0">
              <a:solidFill>
                <a:schemeClr val="accent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915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Study regions illustrated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2671" y="4625373"/>
            <a:ext cx="2307102" cy="1754326"/>
          </a:xfrm>
          <a:prstGeom prst="rect">
            <a:avLst/>
          </a:prstGeom>
          <a:solidFill>
            <a:srgbClr val="FFFF00">
              <a:alpha val="36863"/>
            </a:srgb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AU" sz="1200" u="sng" dirty="0" smtClean="0">
                <a:latin typeface="Trebuchet MS" panose="020B0603020202020204" pitchFamily="34" charset="0"/>
              </a:rPr>
              <a:t>Region</a:t>
            </a:r>
            <a:r>
              <a:rPr lang="en-AU" sz="1200" dirty="0" smtClean="0">
                <a:latin typeface="Trebuchet MS" panose="020B0603020202020204" pitchFamily="34" charset="0"/>
              </a:rPr>
              <a:t>         </a:t>
            </a:r>
            <a:r>
              <a:rPr lang="en-AU" sz="1200" u="sng" dirty="0" smtClean="0">
                <a:latin typeface="Trebuchet MS" panose="020B0603020202020204" pitchFamily="34" charset="0"/>
              </a:rPr>
              <a:t>Bands</a:t>
            </a:r>
            <a:r>
              <a:rPr lang="en-AU" sz="1200" dirty="0" smtClean="0">
                <a:latin typeface="Trebuchet MS" panose="020B0603020202020204" pitchFamily="34" charset="0"/>
              </a:rPr>
              <a:t>        </a:t>
            </a:r>
            <a:r>
              <a:rPr lang="en-AU" sz="1200" u="sng" dirty="0" smtClean="0">
                <a:latin typeface="Trebuchet MS" panose="020B0603020202020204" pitchFamily="34" charset="0"/>
              </a:rPr>
              <a:t>Sites</a:t>
            </a:r>
          </a:p>
          <a:p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ANZ         10          45</a:t>
            </a:r>
          </a:p>
          <a:p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AFR           8          26</a:t>
            </a:r>
          </a:p>
          <a:p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SA             9           36</a:t>
            </a:r>
          </a:p>
          <a:p>
            <a:r>
              <a:rPr lang="en-AU" sz="16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ASIA         21        252</a:t>
            </a:r>
          </a:p>
          <a:p>
            <a:r>
              <a:rPr lang="en-AU" sz="16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EUR         19        178</a:t>
            </a:r>
          </a:p>
          <a:p>
            <a:r>
              <a:rPr lang="en-AU" sz="1600" dirty="0" smtClean="0">
                <a:solidFill>
                  <a:schemeClr val="accent2"/>
                </a:solidFill>
                <a:latin typeface="Trebuchet MS" panose="020B0603020202020204" pitchFamily="34" charset="0"/>
              </a:rPr>
              <a:t>NA           20        136</a:t>
            </a:r>
            <a:endParaRPr lang="en-AU" sz="1600" dirty="0">
              <a:solidFill>
                <a:schemeClr val="accent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17231"/>
            <a:ext cx="8229600" cy="717428"/>
          </a:xfrm>
        </p:spPr>
        <p:txBody>
          <a:bodyPr/>
          <a:lstStyle/>
          <a:p>
            <a:r>
              <a:rPr lang="en-AU" dirty="0"/>
              <a:t>NH </a:t>
            </a:r>
            <a:r>
              <a:rPr lang="en-AU" dirty="0" smtClean="0"/>
              <a:t>TTD contours by region</a:t>
            </a:r>
            <a:endParaRPr lang="en-AU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644525" y="2640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AU"/>
          </a:p>
        </p:txBody>
      </p:sp>
      <p:pic>
        <p:nvPicPr>
          <p:cNvPr id="14340" name="Picture 4" descr="NH_TTD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054100"/>
            <a:ext cx="5972175" cy="352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288" y="1054100"/>
            <a:ext cx="3744912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Structure of ‘subtropics’ different in the regions of the NH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Less poleward extent in EUR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300,200 contours shifted poleward in ASIA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Thickest in NA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Significantly different variability in NA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‘Dips’ on 300 contour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Responses around 2000 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Volcanic response?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  <a:latin typeface="+mn-lt"/>
              </a:rPr>
              <a:t>Trends (since 1979)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Largest in ASIA (0.5 - 0.8)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Insignificant in NA (0-0.3)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Moderate in EUR (0.4-0.5)</a:t>
            </a:r>
          </a:p>
          <a:p>
            <a:pPr lvl="1">
              <a:spcAft>
                <a:spcPts val="600"/>
              </a:spcAft>
            </a:pPr>
            <a:endParaRPr lang="en-AU" sz="1600" dirty="0" smtClean="0">
              <a:solidFill>
                <a:srgbClr val="CB5056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7550" y="4225927"/>
            <a:ext cx="149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smtClean="0">
                <a:solidFill>
                  <a:srgbClr val="FFC000"/>
                </a:solidFill>
              </a:rPr>
              <a:t>Numbers refer to band locations</a:t>
            </a:r>
            <a:endParaRPr lang="en-AU" sz="1200" dirty="0">
              <a:solidFill>
                <a:srgbClr val="FFC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4216400" y="3949701"/>
            <a:ext cx="419100" cy="276226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495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TTD contours from ASIA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99" y="1625600"/>
            <a:ext cx="6310601" cy="37214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99016" y="3510083"/>
            <a:ext cx="62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300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8257020" y="3005838"/>
            <a:ext cx="664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200</a:t>
            </a:r>
            <a:endParaRPr lang="en-AU" dirty="0"/>
          </a:p>
        </p:txBody>
      </p:sp>
      <p:sp>
        <p:nvSpPr>
          <p:cNvPr id="6" name="TextBox 5"/>
          <p:cNvSpPr txBox="1"/>
          <p:nvPr/>
        </p:nvSpPr>
        <p:spPr>
          <a:xfrm>
            <a:off x="8298006" y="2374054"/>
            <a:ext cx="623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100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8298006" y="1857789"/>
            <a:ext cx="49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50</a:t>
            </a:r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4525747" y="4357310"/>
            <a:ext cx="36149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>
                <a:solidFill>
                  <a:srgbClr val="FFC000"/>
                </a:solidFill>
              </a:rPr>
              <a:t>b</a:t>
            </a:r>
            <a:r>
              <a:rPr lang="en-AU" sz="1600" dirty="0" smtClean="0">
                <a:solidFill>
                  <a:srgbClr val="FFC000"/>
                </a:solidFill>
              </a:rPr>
              <a:t>lack=sonde   coloured=reanalysis</a:t>
            </a:r>
            <a:endParaRPr lang="en-AU" sz="1600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977" y="1505933"/>
            <a:ext cx="3366655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Good match for interannual variability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AU" dirty="0" smtClean="0">
              <a:solidFill>
                <a:schemeClr val="accent2"/>
              </a:solidFill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General shift poleward of reanalysis contours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1.5-3.0 degrees here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Less in NA, EUR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AU" dirty="0" smtClean="0">
              <a:solidFill>
                <a:schemeClr val="accent2"/>
              </a:solidFill>
              <a:latin typeface="+mn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  <a:latin typeface="+mn-lt"/>
              </a:rPr>
              <a:t>Improvement in ERA-I shift (red lines) at end of period</a:t>
            </a:r>
          </a:p>
          <a:p>
            <a:pPr lvl="1"/>
            <a:endParaRPr lang="en-AU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7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NH ‘global’ summary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58118"/>
            <a:ext cx="5943600" cy="34718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9815" y="1258118"/>
            <a:ext cx="3474721" cy="5001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Weighted average TTD=200 contour across all regions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Removing mean position accounts for shift</a:t>
            </a:r>
          </a:p>
          <a:p>
            <a:pPr lvl="1">
              <a:spcAft>
                <a:spcPts val="600"/>
              </a:spcAft>
            </a:pPr>
            <a:r>
              <a:rPr lang="en-AU" sz="1600" dirty="0">
                <a:solidFill>
                  <a:srgbClr val="CB5056"/>
                </a:solidFill>
                <a:latin typeface="Trebuchet MS" panose="020B0603020202020204" pitchFamily="34" charset="0"/>
              </a:rPr>
              <a:t>Volcanic response more visible in this view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Generally good agreement prior to 2002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1987-88?</a:t>
            </a:r>
          </a:p>
          <a:p>
            <a:pPr>
              <a:spcAft>
                <a:spcPts val="600"/>
              </a:spcAft>
            </a:pPr>
            <a:r>
              <a:rPr lang="en-AU" dirty="0" smtClean="0">
                <a:solidFill>
                  <a:schemeClr val="accent2"/>
                </a:solidFill>
              </a:rPr>
              <a:t>Significant differences occur after 2002, just as for SH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Suggests inhomogeneity in reanalysis fields</a:t>
            </a:r>
          </a:p>
          <a:p>
            <a:pPr lvl="1">
              <a:spcAft>
                <a:spcPts val="600"/>
              </a:spcAft>
            </a:pPr>
            <a:r>
              <a:rPr lang="en-AU" sz="1600" dirty="0" smtClean="0">
                <a:solidFill>
                  <a:srgbClr val="CB5056"/>
                </a:solidFill>
                <a:latin typeface="Trebuchet MS" panose="020B0603020202020204" pitchFamily="34" charset="0"/>
              </a:rPr>
              <a:t>Hypothesis: related to significant improvement in satellite instrumentation (AIRS)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199885" y="1259532"/>
            <a:ext cx="5944115" cy="4969997"/>
            <a:chOff x="3199885" y="1259532"/>
            <a:chExt cx="5944115" cy="496999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99885" y="1259532"/>
              <a:ext cx="5944115" cy="34704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44536" y="5029200"/>
              <a:ext cx="522514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>
                  <a:solidFill>
                    <a:srgbClr val="FFC000"/>
                  </a:solidFill>
                </a:rPr>
                <a:t>BUT…</a:t>
              </a:r>
            </a:p>
            <a:p>
              <a:r>
                <a:rPr lang="en-AU" dirty="0" smtClean="0">
                  <a:solidFill>
                    <a:srgbClr val="FFC000"/>
                  </a:solidFill>
                </a:rPr>
                <a:t>There appears to be little sign of this poleward of 35 N…data match up very well there</a:t>
              </a:r>
              <a:endParaRPr lang="en-AU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NH and SH Tropical Expansion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3CCA92-0B57-4013-BE5B-26BB3593FE62}" type="slidenum">
              <a:rPr lang="en-AU" smtClean="0"/>
              <a:pPr>
                <a:defRPr/>
              </a:pPr>
              <a:t>9</a:t>
            </a:fld>
            <a:endParaRPr lang="en-A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8002"/>
            <a:ext cx="5136062" cy="2997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336175"/>
              </p:ext>
            </p:extLst>
          </p:nvPr>
        </p:nvGraphicFramePr>
        <p:xfrm>
          <a:off x="4629167" y="3411800"/>
          <a:ext cx="3848911" cy="2837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5529"/>
                <a:gridCol w="1341782"/>
                <a:gridCol w="1371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Contour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NH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SH</a:t>
                      </a:r>
                      <a:endParaRPr lang="en-AU" dirty="0"/>
                    </a:p>
                  </a:txBody>
                  <a:tcPr/>
                </a:tc>
              </a:tr>
              <a:tr h="61799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300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0.42 (0.20)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0.32 (0.29)</a:t>
                      </a:r>
                      <a:endParaRPr lang="en-AU" dirty="0"/>
                    </a:p>
                  </a:txBody>
                  <a:tcPr/>
                </a:tc>
              </a:tr>
              <a:tr h="61799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200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0.29 (0.15)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0.45</a:t>
                      </a:r>
                      <a:r>
                        <a:rPr lang="en-AU" baseline="0" dirty="0" smtClean="0"/>
                        <a:t> (0.23)</a:t>
                      </a:r>
                      <a:endParaRPr lang="en-AU" dirty="0"/>
                    </a:p>
                  </a:txBody>
                  <a:tcPr/>
                </a:tc>
              </a:tr>
              <a:tr h="61799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100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0.38 (0.20)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0.57 (0.26)</a:t>
                      </a:r>
                      <a:endParaRPr lang="en-AU" dirty="0"/>
                    </a:p>
                  </a:txBody>
                  <a:tcPr/>
                </a:tc>
              </a:tr>
              <a:tr h="617993"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50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0.52 (0.22)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0.49 (0.38)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99296" y="4367284"/>
            <a:ext cx="3848668" cy="12276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/>
          <p:cNvSpPr txBox="1"/>
          <p:nvPr/>
        </p:nvSpPr>
        <p:spPr>
          <a:xfrm>
            <a:off x="1105469" y="4503761"/>
            <a:ext cx="2729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</a:rPr>
              <a:t>SH expansion greater than NH expansion, but difference not statistically significant</a:t>
            </a:r>
            <a:endParaRPr lang="en-AU" dirty="0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302758" y="4694831"/>
            <a:ext cx="1296538" cy="53226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633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theme1.xml><?xml version="1.0" encoding="utf-8"?>
<a:theme xmlns:a="http://schemas.openxmlformats.org/drawingml/2006/main" name="onecsiro_powerpoint_080516">
  <a:themeElements>
    <a:clrScheme name="onecsiro_powerpoint_080516 13">
      <a:dk1>
        <a:srgbClr val="000000"/>
      </a:dk1>
      <a:lt1>
        <a:srgbClr val="FFFFFF"/>
      </a:lt1>
      <a:dk2>
        <a:srgbClr val="FFFFFF"/>
      </a:dk2>
      <a:lt2>
        <a:srgbClr val="999999"/>
      </a:lt2>
      <a:accent1>
        <a:srgbClr val="0099CC"/>
      </a:accent1>
      <a:accent2>
        <a:srgbClr val="BED600"/>
      </a:accent2>
      <a:accent3>
        <a:srgbClr val="FFFFFF"/>
      </a:accent3>
      <a:accent4>
        <a:srgbClr val="000000"/>
      </a:accent4>
      <a:accent5>
        <a:srgbClr val="AACAE2"/>
      </a:accent5>
      <a:accent6>
        <a:srgbClr val="ACC200"/>
      </a:accent6>
      <a:hlink>
        <a:srgbClr val="CB5056"/>
      </a:hlink>
      <a:folHlink>
        <a:srgbClr val="EBAB00"/>
      </a:folHlink>
    </a:clrScheme>
    <a:fontScheme name="onecsiro_powerpoint_0805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necsiro_powerpoint_0805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necsiro_powerpoint_08051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necsiro_powerpoint_080516 13">
        <a:dk1>
          <a:srgbClr val="000000"/>
        </a:dk1>
        <a:lt1>
          <a:srgbClr val="FFFFFF"/>
        </a:lt1>
        <a:dk2>
          <a:srgbClr val="FFFFFF"/>
        </a:dk2>
        <a:lt2>
          <a:srgbClr val="999999"/>
        </a:lt2>
        <a:accent1>
          <a:srgbClr val="0099CC"/>
        </a:accent1>
        <a:accent2>
          <a:srgbClr val="BED600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ACC200"/>
        </a:accent6>
        <a:hlink>
          <a:srgbClr val="CB5056"/>
        </a:hlink>
        <a:folHlink>
          <a:srgbClr val="EBAB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4759</TotalTime>
  <Words>1133</Words>
  <Application>Microsoft Office PowerPoint</Application>
  <PresentationFormat>On-screen Show (4:3)</PresentationFormat>
  <Paragraphs>216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Symbol</vt:lpstr>
      <vt:lpstr>Trebuchet MS</vt:lpstr>
      <vt:lpstr>Wingdings</vt:lpstr>
      <vt:lpstr>onecsiro_powerpoint_080516</vt:lpstr>
      <vt:lpstr>PowerPoint Presentation</vt:lpstr>
      <vt:lpstr>Observations vs Models</vt:lpstr>
      <vt:lpstr>Data and methodology</vt:lpstr>
      <vt:lpstr>Summary of Lucas et al (2012)</vt:lpstr>
      <vt:lpstr>Study regions illustrated</vt:lpstr>
      <vt:lpstr>NH TTD contours by region</vt:lpstr>
      <vt:lpstr>TTD contours from ASIA</vt:lpstr>
      <vt:lpstr>NH ‘global’ summary </vt:lpstr>
      <vt:lpstr>NH and SH Tropical Expansion</vt:lpstr>
      <vt:lpstr>Partial Correlation and Regression</vt:lpstr>
      <vt:lpstr>Results</vt:lpstr>
      <vt:lpstr>Estimating effect on TE trends</vt:lpstr>
      <vt:lpstr>Regional Tropical Expansion and Climate Variability </vt:lpstr>
      <vt:lpstr>Discussion</vt:lpstr>
      <vt:lpstr>PowerPoint Presentation</vt:lpstr>
      <vt:lpstr>NH/SH ‘global’ comparison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CSIRO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Title, Arial Regular 29pt Sub title, Arial Regular 24pt</dc:title>
  <dc:creator>Richmond, Joanne (CMAR, Aspendale)</dc:creator>
  <cp:lastModifiedBy>chris lucas</cp:lastModifiedBy>
  <cp:revision>139</cp:revision>
  <dcterms:created xsi:type="dcterms:W3CDTF">2008-07-16T04:10:12Z</dcterms:created>
  <dcterms:modified xsi:type="dcterms:W3CDTF">2015-07-29T14:19:54Z</dcterms:modified>
</cp:coreProperties>
</file>