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0" r:id="rId2"/>
    <p:sldId id="344" r:id="rId3"/>
    <p:sldId id="354" r:id="rId4"/>
    <p:sldId id="357" r:id="rId5"/>
    <p:sldId id="348" r:id="rId6"/>
    <p:sldId id="347" r:id="rId7"/>
    <p:sldId id="346" r:id="rId8"/>
    <p:sldId id="349" r:id="rId9"/>
    <p:sldId id="350" r:id="rId10"/>
    <p:sldId id="351" r:id="rId11"/>
    <p:sldId id="356" r:id="rId12"/>
    <p:sldId id="345" r:id="rId13"/>
    <p:sldId id="352" r:id="rId14"/>
    <p:sldId id="353" r:id="rId15"/>
    <p:sldId id="355" r:id="rId16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998C8"/>
    <a:srgbClr val="006F93"/>
    <a:srgbClr val="ABC3C5"/>
    <a:srgbClr val="74A18E"/>
    <a:srgbClr val="99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27" autoAdjust="0"/>
  </p:normalViewPr>
  <p:slideViewPr>
    <p:cSldViewPr snapToGrid="0">
      <p:cViewPr varScale="1">
        <p:scale>
          <a:sx n="62" d="100"/>
          <a:sy n="62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3E05FA1-D76E-41C3-9A6F-C713E2F756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0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05FA1-D76E-41C3-9A6F-C713E2F7566F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90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85" y="4715192"/>
            <a:ext cx="5437506" cy="44662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1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 descr="cawcrfron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2762250" y="6189663"/>
            <a:ext cx="4813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400" b="0">
                <a:solidFill>
                  <a:srgbClr val="006F93"/>
                </a:solidFill>
              </a:rPr>
              <a:t>The Centre for Australian Weather and Climate Research</a:t>
            </a:r>
          </a:p>
          <a:p>
            <a:pPr eaLnBrk="1" hangingPunct="1"/>
            <a:r>
              <a:rPr lang="en-AU" sz="1300" b="0"/>
              <a:t>A partnership between CSIRO and the Bureau of Meteorology</a:t>
            </a:r>
          </a:p>
        </p:txBody>
      </p:sp>
      <p:pic>
        <p:nvPicPr>
          <p:cNvPr id="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689600"/>
            <a:ext cx="15382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11850"/>
            <a:ext cx="663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tateInsignia_PMS54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46788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754063"/>
            <a:ext cx="7343775" cy="1008062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281488"/>
            <a:ext cx="3638550" cy="1008062"/>
          </a:xfrm>
        </p:spPr>
        <p:txBody>
          <a:bodyPr anchor="b"/>
          <a:lstStyle>
            <a:lvl1pPr marL="0" indent="0">
              <a:buFontTx/>
              <a:buNone/>
              <a:defRPr sz="16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8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Centre for Australian Weather and Climate Research</a:t>
            </a:r>
            <a:r>
              <a:rPr lang="en-US" sz="800">
                <a:solidFill>
                  <a:schemeClr val="accent1"/>
                </a:solidFill>
              </a:rPr>
              <a:t> </a:t>
            </a:r>
            <a:br>
              <a:rPr lang="en-US" sz="800">
                <a:solidFill>
                  <a:schemeClr val="accent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4BE4-997A-43F3-B204-7B0C2F04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eInsignia_PMS5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145213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3025775" y="6400800"/>
            <a:ext cx="71913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24050" y="6357938"/>
            <a:ext cx="71913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CA92-0B57-4013-BE5B-26BB3593FE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7498-B7E4-47DC-9D82-46E1F4F9FB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84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52538"/>
            <a:ext cx="40259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538"/>
            <a:ext cx="40259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54B0-650D-46D1-AF44-CA8C7BAFD9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09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5E21-CC25-4124-871E-708C1C5FCC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0B7C-C55D-4E1D-9020-C8E49BF651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3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191B-3BAA-41AF-8E6E-E990A88D35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85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47BD-F0D5-49F5-810A-FB65D2EF19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9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11125"/>
            <a:ext cx="205105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11125"/>
            <a:ext cx="600075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ED26-485F-4C27-B64A-062C797AFA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0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cawcrcontent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52538"/>
            <a:ext cx="82042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3650" y="6470650"/>
            <a:ext cx="3238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006F93"/>
                </a:solidFill>
              </a:defRPr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/>
              <a:t>A partnership between CSIRO and the Bureau of Meteorology</a:t>
            </a:r>
          </a:p>
        </p:txBody>
      </p:sp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6262688"/>
            <a:ext cx="4143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6129338"/>
            <a:ext cx="10572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7513" y="6423025"/>
            <a:ext cx="719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5138" y="6423025"/>
            <a:ext cx="719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006F93"/>
                </a:solidFill>
              </a:defRPr>
            </a:lvl1pPr>
          </a:lstStyle>
          <a:p>
            <a:pPr>
              <a:defRPr/>
            </a:pPr>
            <a:fld id="{5D050231-0C0D-4DE3-BE7A-C5BAA6A85D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11125"/>
            <a:ext cx="7234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F93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0888" y="3968750"/>
            <a:ext cx="2613025" cy="1328738"/>
          </a:xfrm>
        </p:spPr>
        <p:txBody>
          <a:bodyPr anchor="ctr" anchorCtr="1"/>
          <a:lstStyle/>
          <a:p>
            <a:pPr eaLnBrk="1" hangingPunct="1"/>
            <a:r>
              <a:rPr lang="en-AU" dirty="0" smtClean="0"/>
              <a:t>Chris Lucas, Hanh Nguyen, Bertrand Timbal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Bureau of Meteorology – R&amp;D Branch</a:t>
            </a:r>
          </a:p>
          <a:p>
            <a:pPr eaLnBrk="1" hangingPunct="1"/>
            <a:endParaRPr lang="en-AU" dirty="0" smtClean="0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289050" y="762001"/>
            <a:ext cx="59186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 dirty="0" smtClean="0"/>
              <a:t>Understanding the causes of </a:t>
            </a:r>
          </a:p>
          <a:p>
            <a:pPr eaLnBrk="1" hangingPunct="1"/>
            <a:r>
              <a:rPr lang="en-AU" sz="3200" dirty="0" smtClean="0"/>
              <a:t>SH tropical expansion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Attribution Synthesis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Observational and modelling results broadly agree on the partition of forcing factors of SH tropical expansion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 Combining results, the best estimate is that </a:t>
            </a:r>
            <a:r>
              <a:rPr lang="en-AU" i="1" dirty="0">
                <a:solidFill>
                  <a:schemeClr val="tx1"/>
                </a:solidFill>
              </a:rPr>
              <a:t>since 1979</a:t>
            </a:r>
            <a:r>
              <a:rPr lang="en-AU" dirty="0">
                <a:solidFill>
                  <a:schemeClr val="tx1"/>
                </a:solidFill>
              </a:rPr>
              <a:t>, the partition of forcing factors </a:t>
            </a:r>
            <a:r>
              <a:rPr lang="en-AU" dirty="0" smtClean="0">
                <a:solidFill>
                  <a:schemeClr val="tx1"/>
                </a:solidFill>
              </a:rPr>
              <a:t>is: </a:t>
            </a:r>
            <a:r>
              <a:rPr lang="en-AU" dirty="0">
                <a:solidFill>
                  <a:schemeClr val="tx1"/>
                </a:solidFill>
              </a:rPr>
              <a:t>30% resulting from natural factors (volcanoes and ENSO), 40% resulting from stratospheric ozone depletion and 30% resulting from increasing greenhouse gases, with an error range </a:t>
            </a:r>
            <a:r>
              <a:rPr lang="en-AU" i="1" dirty="0">
                <a:solidFill>
                  <a:schemeClr val="tx1"/>
                </a:solidFill>
              </a:rPr>
              <a:t>roughly</a:t>
            </a:r>
            <a:r>
              <a:rPr lang="en-AU" dirty="0">
                <a:solidFill>
                  <a:schemeClr val="tx1"/>
                </a:solidFill>
              </a:rPr>
              <a:t> estimated at  ± 5</a:t>
            </a:r>
            <a:r>
              <a:rPr lang="en-AU" dirty="0" smtClean="0">
                <a:solidFill>
                  <a:schemeClr val="tx1"/>
                </a:solidFill>
              </a:rPr>
              <a:t>%.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large role of natural factors is largely the result of the choice of </a:t>
            </a:r>
            <a:r>
              <a:rPr lang="en-AU" dirty="0" smtClean="0">
                <a:solidFill>
                  <a:schemeClr val="tx1"/>
                </a:solidFill>
              </a:rPr>
              <a:t>starting </a:t>
            </a:r>
            <a:r>
              <a:rPr lang="en-AU" dirty="0">
                <a:solidFill>
                  <a:schemeClr val="tx1"/>
                </a:solidFill>
              </a:rPr>
              <a:t>point of the analysis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role of aerosol remains unclear, but the CCSM4 simulations suggest that it is unimportant for SH tropical expansion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 term evolution of HC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2" y="1037096"/>
            <a:ext cx="5478153" cy="3875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8945" y="1404596"/>
            <a:ext cx="3287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FF0000"/>
                </a:solidFill>
              </a:rPr>
              <a:t>SH </a:t>
            </a:r>
            <a:r>
              <a:rPr lang="en-AU" sz="2000" dirty="0" smtClean="0">
                <a:solidFill>
                  <a:srgbClr val="FF0000"/>
                </a:solidFill>
              </a:rPr>
              <a:t>d</a:t>
            </a:r>
            <a:r>
              <a:rPr lang="en-AU" sz="2000" dirty="0" smtClean="0">
                <a:solidFill>
                  <a:srgbClr val="FF0000"/>
                </a:solidFill>
              </a:rPr>
              <a:t>ata from 20CR </a:t>
            </a:r>
            <a:r>
              <a:rPr lang="en-AU" sz="2000" dirty="0" smtClean="0">
                <a:solidFill>
                  <a:srgbClr val="FF0000"/>
                </a:solidFill>
              </a:rPr>
              <a:t>reliable from </a:t>
            </a:r>
            <a:r>
              <a:rPr lang="en-AU" sz="2000" dirty="0" smtClean="0">
                <a:solidFill>
                  <a:srgbClr val="FF0000"/>
                </a:solidFill>
              </a:rPr>
              <a:t>1952</a:t>
            </a:r>
          </a:p>
          <a:p>
            <a:endParaRPr lang="en-AU" sz="2000" dirty="0"/>
          </a:p>
          <a:p>
            <a:r>
              <a:rPr lang="en-AU" sz="2000" dirty="0" smtClean="0">
                <a:solidFill>
                  <a:srgbClr val="0070C0"/>
                </a:solidFill>
              </a:rPr>
              <a:t>Detectable tropical expansion since 1950s-60s</a:t>
            </a:r>
          </a:p>
          <a:p>
            <a:endParaRPr lang="en-AU" sz="2000" dirty="0"/>
          </a:p>
          <a:p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</a:rPr>
              <a:t>Significant ozone depletion only since early 1980s</a:t>
            </a:r>
          </a:p>
          <a:p>
            <a:endParaRPr lang="en-AU" sz="2000" dirty="0"/>
          </a:p>
          <a:p>
            <a:r>
              <a:rPr lang="en-AU" sz="2000" dirty="0" smtClean="0">
                <a:solidFill>
                  <a:srgbClr val="7030A0"/>
                </a:solidFill>
              </a:rPr>
              <a:t>Understanding the longer history of tropical expansion is crucial!</a:t>
            </a:r>
            <a:endParaRPr lang="en-AU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373" y="4742481"/>
            <a:ext cx="358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Hadley Cell edge  </a:t>
            </a:r>
            <a:r>
              <a:rPr lang="en-AU" dirty="0" smtClean="0">
                <a:latin typeface="Symbol" panose="05050102010706020507" pitchFamily="18" charset="2"/>
              </a:rPr>
              <a:t>Y</a:t>
            </a:r>
            <a:r>
              <a:rPr lang="en-AU" dirty="0" smtClean="0"/>
              <a:t> method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0888" y="3968750"/>
            <a:ext cx="2613025" cy="1328738"/>
          </a:xfrm>
        </p:spPr>
        <p:txBody>
          <a:bodyPr anchor="ctr" anchorCtr="1"/>
          <a:lstStyle/>
          <a:p>
            <a:pPr eaLnBrk="1" hangingPunct="1"/>
            <a:r>
              <a:rPr lang="en-AU" dirty="0" smtClean="0"/>
              <a:t>Chris Lucas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c.lucas@bom.gov.au</a:t>
            </a:r>
          </a:p>
          <a:p>
            <a:pPr eaLnBrk="1" hangingPunct="1"/>
            <a:endParaRPr lang="en-AU" dirty="0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27175" y="1100138"/>
            <a:ext cx="2344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/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>
                <a:solidFill>
                  <a:srgbClr val="006F93"/>
                </a:solidFill>
              </a:rPr>
              <a:t>The Centre for Australian Weather and Climate Research</a:t>
            </a:r>
            <a:r>
              <a:rPr lang="en-AU" altLang="en-US" sz="800">
                <a:solidFill>
                  <a:schemeClr val="accent1"/>
                </a:solidFill>
              </a:rPr>
              <a:t> </a:t>
            </a:r>
            <a:br>
              <a:rPr lang="en-AU" altLang="en-US" sz="800">
                <a:solidFill>
                  <a:schemeClr val="accent1"/>
                </a:solidFill>
              </a:rPr>
            </a:br>
            <a:r>
              <a:rPr lang="en-AU" altLang="en-US" sz="800"/>
              <a:t>A partnership between CSIRO and the Bureau of Meteorology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altLang="en-US" smtClean="0"/>
              <a:t>OLR estimates</a:t>
            </a:r>
          </a:p>
        </p:txBody>
      </p:sp>
      <p:pic>
        <p:nvPicPr>
          <p:cNvPr id="4104" name="Picture 8" descr="Lucas_WIRES_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841500"/>
            <a:ext cx="8310562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0" y="1347788"/>
            <a:ext cx="8955088" cy="4768850"/>
            <a:chOff x="0" y="849"/>
            <a:chExt cx="5641" cy="3004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933" y="849"/>
              <a:ext cx="2708" cy="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429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29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29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29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29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29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29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29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29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Time-latitude plot of annual zonal-mean OLR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accent2"/>
                  </a:solidFill>
                  <a:latin typeface="Trebuchet MS" pitchFamily="34" charset="0"/>
                </a:rPr>
                <a:t>	</a:t>
              </a: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250 W m</a:t>
              </a:r>
              <a:r>
                <a:rPr lang="en-AU" altLang="en-US" sz="1600" baseline="30000">
                  <a:solidFill>
                    <a:schemeClr val="hlink"/>
                  </a:solidFill>
                  <a:latin typeface="Trebuchet MS" pitchFamily="34" charset="0"/>
                </a:rPr>
                <a:t>-2 </a:t>
              </a: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used to define edge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	Get trend from temporal variation of 	edge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	Expansion trends: 0.82 in NH, -0.32 in SH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Data are composite of many satellites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	</a:t>
              </a: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Satellites ‘drift’, changing time the scene 	is viewed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	Equatorial crossing time (ECT) bias,  	especially over land areas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ECT-bias needs to be removed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	</a:t>
              </a: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Sapiano et al [2010] dataset</a:t>
              </a:r>
              <a:endParaRPr lang="en-AU" altLang="en-US" sz="2000">
                <a:solidFill>
                  <a:schemeClr val="hlink"/>
                </a:solidFill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0" y="1883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subtropics</a:t>
              </a: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647" y="1859"/>
              <a:ext cx="291" cy="8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9" y="2049"/>
              <a:ext cx="351" cy="49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0" y="2720"/>
              <a:ext cx="6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altLang="en-US" sz="1600">
                  <a:solidFill>
                    <a:schemeClr val="accent1"/>
                  </a:solidFill>
                  <a:latin typeface="Trebuchet MS" pitchFamily="34" charset="0"/>
                </a:rPr>
                <a:t>SH edge</a:t>
              </a: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V="1">
              <a:off x="564" y="2767"/>
              <a:ext cx="398" cy="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95" y="1306"/>
              <a:ext cx="6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altLang="en-US" sz="1600">
                  <a:solidFill>
                    <a:schemeClr val="accent1"/>
                  </a:solidFill>
                  <a:latin typeface="Trebuchet MS" pitchFamily="34" charset="0"/>
                </a:rPr>
                <a:t>NH edge</a:t>
              </a: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665" y="1473"/>
              <a:ext cx="273" cy="16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991" y="3604"/>
              <a:ext cx="14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altLang="en-US" sz="1600">
                  <a:solidFill>
                    <a:schemeClr val="accent2"/>
                  </a:solidFill>
                  <a:latin typeface="Trebuchet MS" pitchFamily="34" charset="0"/>
                </a:rPr>
                <a:t>satellite change times</a:t>
              </a:r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 flipV="1">
              <a:off x="1306" y="3118"/>
              <a:ext cx="119" cy="4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V="1">
              <a:off x="2084" y="3159"/>
              <a:ext cx="125" cy="4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87350" y="5732463"/>
            <a:ext cx="843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000"/>
              <a:t>Zero trend in uncorrected version!! More consistent with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09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Tropopause Height Frequency</a:t>
            </a:r>
          </a:p>
        </p:txBody>
      </p:sp>
      <p:pic>
        <p:nvPicPr>
          <p:cNvPr id="13315" name="Picture 3" descr="fi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201738"/>
            <a:ext cx="5938838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863" y="1309688"/>
            <a:ext cx="39211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2713" y="1120775"/>
            <a:ext cx="37798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000">
                <a:solidFill>
                  <a:schemeClr val="accent2"/>
                </a:solidFill>
              </a:rPr>
              <a:t>Annual frequency of subtropical tropopause height is bimodal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Tropical – peak at 15-16 km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Extratropical – peak at 12-13 km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2000">
                <a:solidFill>
                  <a:schemeClr val="accent2"/>
                </a:solidFill>
              </a:rPr>
              <a:t>Estimate edge from number of tropical tropopause days (TTD)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latin typeface="Trebuchet MS" pitchFamily="34" charset="0"/>
              </a:rPr>
              <a:t>	</a:t>
            </a: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focus on TTD=200 contour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computed from 1979-2011 using 	IGRA radiosondes and 4 reanalyses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2000">
                <a:solidFill>
                  <a:schemeClr val="accent2"/>
                </a:solidFill>
              </a:rPr>
              <a:t>Trends (SH only)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sondes: 0.4 deg dec</a:t>
            </a:r>
            <a:r>
              <a:rPr lang="en-AU" altLang="en-US" sz="1600" baseline="30000">
                <a:solidFill>
                  <a:schemeClr val="hlink"/>
                </a:solidFill>
                <a:latin typeface="Trebuchet MS" pitchFamily="34" charset="0"/>
              </a:rPr>
              <a:t>-1</a:t>
            </a: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 (expansion)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NCEP, NCEP2: 0.3 – 0.5 deg dec</a:t>
            </a:r>
            <a:r>
              <a:rPr lang="en-AU" altLang="en-US" sz="1600" baseline="30000">
                <a:solidFill>
                  <a:schemeClr val="hlink"/>
                </a:solidFill>
                <a:latin typeface="Trebuchet MS" pitchFamily="34" charset="0"/>
              </a:rPr>
              <a:t>-1</a:t>
            </a:r>
            <a:endParaRPr lang="en-AU" altLang="en-US" sz="160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hlink"/>
                </a:solidFill>
                <a:latin typeface="Trebuchet MS" pitchFamily="34" charset="0"/>
              </a:rPr>
              <a:t>	ERA-I: no trend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600">
                <a:solidFill>
                  <a:schemeClr val="accent1"/>
                </a:solidFill>
                <a:latin typeface="Trebuchet MS" pitchFamily="34" charset="0"/>
              </a:rPr>
              <a:t>See Lucas et al [2012] in JGR</a:t>
            </a: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884613" y="1565275"/>
            <a:ext cx="4967287" cy="4351338"/>
            <a:chOff x="2447" y="986"/>
            <a:chExt cx="3129" cy="2741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447" y="2832"/>
              <a:ext cx="3129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2000">
                  <a:solidFill>
                    <a:schemeClr val="accent2"/>
                  </a:solidFill>
                </a:rPr>
                <a:t>Two periods of notable difference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/>
                <a:t>	</a:t>
              </a: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post-2002  -- better satellite observations 	improving ERA-I, creates inhomogeneity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hlink"/>
                  </a:solidFill>
                  <a:latin typeface="Trebuchet MS" pitchFamily="34" charset="0"/>
                </a:rPr>
                <a:t>	pre-1985 – ??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005" y="986"/>
              <a:ext cx="445" cy="1431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549" y="986"/>
              <a:ext cx="653" cy="1419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066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Centre for Australian Weather and Climate Research</a:t>
            </a:r>
            <a:r>
              <a:rPr lang="en-US" sz="800" smtClean="0">
                <a:solidFill>
                  <a:schemeClr val="accent1"/>
                </a:solidFill>
              </a:rPr>
              <a:t> </a:t>
            </a:r>
            <a:br>
              <a:rPr lang="en-US" sz="800" smtClean="0">
                <a:solidFill>
                  <a:schemeClr val="accent1"/>
                </a:solidFill>
              </a:rPr>
            </a:br>
            <a:r>
              <a:rPr lang="en-US" sz="800" smtClean="0">
                <a:solidFill>
                  <a:schemeClr val="tx1"/>
                </a:solidFill>
              </a:rPr>
              <a:t>A partnership between CSIRO and the Bureau of Meteorology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4BE4-997A-43F3-B204-7B0C2F04F7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7" y="1376641"/>
            <a:ext cx="3613710" cy="24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323" y="1007309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1997-2013 Apr-Sept rainfall deciles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23" y="1216433"/>
            <a:ext cx="3283666" cy="261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0" y="3914828"/>
            <a:ext cx="3425072" cy="20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altLang="en-US" dirty="0" smtClean="0"/>
              <a:t>Motivation</a:t>
            </a:r>
            <a:endParaRPr lang="en-A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99" y="2250095"/>
            <a:ext cx="3615241" cy="2450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1383" y="1705026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1997-2013 Apr-Sept rainfall deciles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439" y="1098818"/>
            <a:ext cx="86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0" dirty="0" smtClean="0">
                <a:solidFill>
                  <a:srgbClr val="FF0000"/>
                </a:solidFill>
              </a:rPr>
              <a:t>Why do we care about tropical expansion?</a:t>
            </a:r>
            <a:endParaRPr lang="en-AU" sz="2400" b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71" y="1668635"/>
            <a:ext cx="5058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SWWA rainfall decline (from 1970s)</a:t>
            </a:r>
          </a:p>
          <a:p>
            <a:endParaRPr lang="en-AU" sz="2000" b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n-AU" sz="2000" b="0" dirty="0" err="1" smtClean="0">
                <a:solidFill>
                  <a:schemeClr val="accent2">
                    <a:lumMod val="50000"/>
                  </a:schemeClr>
                </a:solidFill>
              </a:rPr>
              <a:t>Aust</a:t>
            </a:r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 Millennium drought (1997-2009)</a:t>
            </a:r>
            <a:endParaRPr lang="en-AU" sz="20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471" y="2738942"/>
            <a:ext cx="4897912" cy="2462213"/>
          </a:xfrm>
          <a:prstGeom prst="rect">
            <a:avLst/>
          </a:prstGeom>
          <a:noFill/>
        </p:spPr>
        <p:txBody>
          <a:bodyPr wrap="square" lIns="36000" tIns="0" bIns="0" rtlCol="0">
            <a:spAutoFit/>
          </a:bodyPr>
          <a:lstStyle/>
          <a:p>
            <a:r>
              <a:rPr lang="en-AU" sz="2000" b="0" dirty="0" smtClean="0">
                <a:solidFill>
                  <a:srgbClr val="FF0000"/>
                </a:solidFill>
              </a:rPr>
              <a:t>Impacts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Water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Agriculture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Fire weather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b="0" dirty="0" smtClean="0">
                <a:solidFill>
                  <a:schemeClr val="accent2">
                    <a:lumMod val="50000"/>
                  </a:schemeClr>
                </a:solidFill>
              </a:rPr>
              <a:t>Politics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AU" sz="2000" b="0" dirty="0" smtClean="0">
                <a:solidFill>
                  <a:srgbClr val="FF0000"/>
                </a:solidFill>
              </a:rPr>
              <a:t>Is this sign of tropical expansion? Global changes to MMC impacting locally?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39" y="5265022"/>
            <a:ext cx="903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accent1"/>
                </a:solidFill>
              </a:rPr>
              <a:t>State-based ‘climate initiatives’ (</a:t>
            </a:r>
            <a:r>
              <a:rPr lang="en-AU" sz="2000" dirty="0" err="1" smtClean="0">
                <a:solidFill>
                  <a:schemeClr val="accent1"/>
                </a:solidFill>
              </a:rPr>
              <a:t>e.g</a:t>
            </a:r>
            <a:r>
              <a:rPr lang="en-AU" sz="2000" dirty="0" smtClean="0">
                <a:solidFill>
                  <a:schemeClr val="accent1"/>
                </a:solidFill>
              </a:rPr>
              <a:t> </a:t>
            </a:r>
            <a:r>
              <a:rPr lang="en-AU" sz="2000" dirty="0">
                <a:solidFill>
                  <a:schemeClr val="accent1"/>
                </a:solidFill>
              </a:rPr>
              <a:t>IOCI</a:t>
            </a:r>
            <a:r>
              <a:rPr lang="en-AU" sz="2000" dirty="0" smtClean="0">
                <a:solidFill>
                  <a:schemeClr val="accent1"/>
                </a:solidFill>
              </a:rPr>
              <a:t>, SEACI, VicCI) to understand causes, make projections and help agencies manage resources</a:t>
            </a:r>
            <a:endParaRPr lang="en-A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altLang="en-US" dirty="0" smtClean="0"/>
              <a:t>Tropopause Height Frequency method</a:t>
            </a:r>
            <a:endParaRPr lang="en-AU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866775"/>
            <a:ext cx="5131834" cy="3705782"/>
            <a:chOff x="67963" y="989048"/>
            <a:chExt cx="4958226" cy="352811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252" y="1244460"/>
              <a:ext cx="1964937" cy="3015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H="1" flipV="1">
              <a:off x="2492910" y="1871628"/>
              <a:ext cx="1136684" cy="185771"/>
            </a:xfrm>
            <a:prstGeom prst="line">
              <a:avLst/>
            </a:prstGeom>
            <a:noFill/>
            <a:ln w="38160">
              <a:solidFill>
                <a:srgbClr val="99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>
              <a:off x="2585984" y="3001617"/>
              <a:ext cx="1043609" cy="604733"/>
            </a:xfrm>
            <a:prstGeom prst="line">
              <a:avLst/>
            </a:prstGeom>
            <a:noFill/>
            <a:ln w="38160">
              <a:solidFill>
                <a:srgbClr val="99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963" y="2751999"/>
              <a:ext cx="2993289" cy="1765161"/>
              <a:chOff x="253932" y="2850186"/>
              <a:chExt cx="2993289" cy="1765161"/>
            </a:xfrm>
          </p:grpSpPr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32" y="2850186"/>
                <a:ext cx="2993289" cy="1765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1271" name="Line 7"/>
              <p:cNvSpPr>
                <a:spLocks noChangeShapeType="1"/>
              </p:cNvSpPr>
              <p:nvPr/>
            </p:nvSpPr>
            <p:spPr bwMode="auto">
              <a:xfrm flipH="1">
                <a:off x="616226" y="3498436"/>
                <a:ext cx="2445026" cy="0"/>
              </a:xfrm>
              <a:prstGeom prst="line">
                <a:avLst/>
              </a:prstGeom>
              <a:noFill/>
              <a:ln w="25560" cap="rnd">
                <a:solidFill>
                  <a:srgbClr val="FF99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7963" y="989048"/>
              <a:ext cx="2993289" cy="1765162"/>
              <a:chOff x="253932" y="1085024"/>
              <a:chExt cx="2993289" cy="1765162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32" y="1085024"/>
                <a:ext cx="2993289" cy="1765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V="1">
                <a:off x="616226" y="1729064"/>
                <a:ext cx="2445026" cy="7143"/>
              </a:xfrm>
              <a:prstGeom prst="line">
                <a:avLst/>
              </a:prstGeom>
              <a:noFill/>
              <a:ln w="25560" cap="rnd">
                <a:solidFill>
                  <a:srgbClr val="FF99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352182" y="1135049"/>
            <a:ext cx="3754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 smtClean="0"/>
              <a:t>Use tropopause statistics to determine 'edge of tropics'</a:t>
            </a:r>
          </a:p>
          <a:p>
            <a:endParaRPr lang="en-AU" b="0" dirty="0"/>
          </a:p>
          <a:p>
            <a:r>
              <a:rPr lang="en-AU" b="0" dirty="0" smtClean="0"/>
              <a:t>Tropical Tropopause Day (TTD)  = day where tropopause  &gt; 14.5 km</a:t>
            </a:r>
          </a:p>
          <a:p>
            <a:endParaRPr lang="en-AU" b="0" dirty="0" smtClean="0"/>
          </a:p>
          <a:p>
            <a:r>
              <a:rPr lang="en-AU" b="0" dirty="0" smtClean="0"/>
              <a:t>Create time/latitude array of the annual number of TTD</a:t>
            </a:r>
          </a:p>
          <a:p>
            <a:endParaRPr lang="en-AU" b="0" dirty="0"/>
          </a:p>
          <a:p>
            <a:r>
              <a:rPr lang="en-AU" b="0" dirty="0" smtClean="0"/>
              <a:t>Contour array at 50,100, 200, 300 days. Slope of contour equals expansion rate</a:t>
            </a:r>
          </a:p>
          <a:p>
            <a:endParaRPr lang="en-AU" b="0" dirty="0" smtClean="0"/>
          </a:p>
          <a:p>
            <a:r>
              <a:rPr lang="en-AU" b="0" dirty="0" smtClean="0"/>
              <a:t>See Lucas et al (2012) for full details of method</a:t>
            </a:r>
            <a:endParaRPr lang="en-AU" b="0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27759" y="4812145"/>
            <a:ext cx="475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No systematic variation with threshold choices in sonde data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2" y="5579570"/>
            <a:ext cx="4654935" cy="995855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69" y="92869"/>
            <a:ext cx="7234238" cy="755650"/>
          </a:xfrm>
        </p:spPr>
        <p:txBody>
          <a:bodyPr/>
          <a:lstStyle/>
          <a:p>
            <a:r>
              <a:rPr lang="en-AU" dirty="0" smtClean="0"/>
              <a:t>Summary of Lucas et al (2012)</a:t>
            </a:r>
          </a:p>
        </p:txBody>
      </p:sp>
      <p:pic>
        <p:nvPicPr>
          <p:cNvPr id="13315" name="Picture 3" descr="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201738"/>
            <a:ext cx="5938838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863" y="1309688"/>
            <a:ext cx="39211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863" y="960895"/>
            <a:ext cx="3779837" cy="569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0" dirty="0" smtClean="0">
                <a:solidFill>
                  <a:srgbClr val="FF0000"/>
                </a:solidFill>
              </a:rPr>
              <a:t>Analysis of SH expansion</a:t>
            </a:r>
            <a:endParaRPr lang="en-AU" sz="2000" b="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1600" b="0" dirty="0">
                <a:solidFill>
                  <a:schemeClr val="hlink"/>
                </a:solidFill>
                <a:latin typeface="Trebuchet MS" pitchFamily="34" charset="0"/>
              </a:rPr>
              <a:t>	</a:t>
            </a: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3 regions (ANZ, AFR, SA) + average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Focus on TTD=200 </a:t>
            </a: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contour</a:t>
            </a:r>
            <a:endParaRPr lang="en-AU" sz="1600" b="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2000" b="0" dirty="0" smtClean="0">
                <a:solidFill>
                  <a:srgbClr val="FF0000"/>
                </a:solidFill>
              </a:rPr>
              <a:t>Comparison with four reanalyses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NCEP, NCEP2, ERA-40, ERA-I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Reanalysis </a:t>
            </a: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contours shifted </a:t>
            </a: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poleward</a:t>
            </a:r>
            <a:endParaRPr lang="en-AU" sz="1600" b="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2000" b="0" dirty="0" smtClean="0">
                <a:solidFill>
                  <a:srgbClr val="FF0000"/>
                </a:solidFill>
              </a:rPr>
              <a:t>Trends </a:t>
            </a:r>
            <a:endParaRPr lang="en-AU" sz="2000" b="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1600" b="0" dirty="0">
                <a:solidFill>
                  <a:schemeClr val="hlink"/>
                </a:solidFill>
                <a:latin typeface="Trebuchet MS" pitchFamily="34" charset="0"/>
              </a:rPr>
              <a:t>	</a:t>
            </a: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sondes: 0.4 </a:t>
            </a:r>
            <a:r>
              <a:rPr lang="en-AU" sz="1600" b="0" dirty="0" err="1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deg</a:t>
            </a: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dec</a:t>
            </a:r>
            <a:r>
              <a:rPr lang="en-AU" sz="1600" b="0" baseline="30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-1</a:t>
            </a: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(expansion)</a:t>
            </a:r>
          </a:p>
          <a:p>
            <a:pPr eaLnBrk="1" hangingPunct="1">
              <a:spcBef>
                <a:spcPct val="50000"/>
              </a:spcBef>
            </a:pP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NCEP, NCEP2: 0.3 – 0.5 </a:t>
            </a:r>
            <a:r>
              <a:rPr lang="en-AU" sz="1600" b="0" dirty="0" err="1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deg</a:t>
            </a: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 dec</a:t>
            </a:r>
            <a:r>
              <a:rPr lang="en-AU" sz="1600" b="0" baseline="30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-1</a:t>
            </a:r>
            <a:endParaRPr lang="en-AU" sz="1600" b="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1600" b="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	ERA-I: no </a:t>
            </a:r>
            <a:r>
              <a:rPr lang="en-AU" sz="1600" b="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trend</a:t>
            </a:r>
            <a:endParaRPr lang="en-AU" sz="1600" b="0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884613" y="1565275"/>
            <a:ext cx="4967287" cy="4351338"/>
            <a:chOff x="2447" y="986"/>
            <a:chExt cx="3129" cy="2741"/>
          </a:xfrm>
        </p:grpSpPr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005" y="986"/>
              <a:ext cx="445" cy="1431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549" y="986"/>
              <a:ext cx="653" cy="1419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447" y="2832"/>
              <a:ext cx="3129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b="0" dirty="0">
                  <a:solidFill>
                    <a:srgbClr val="FF0000"/>
                  </a:solidFill>
                </a:rPr>
                <a:t>Two periods of notable difference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b="0" dirty="0"/>
                <a:t>	</a:t>
              </a:r>
              <a:r>
                <a:rPr lang="en-AU" sz="1600" b="0" dirty="0">
                  <a:solidFill>
                    <a:schemeClr val="accent2">
                      <a:lumMod val="50000"/>
                    </a:schemeClr>
                  </a:solidFill>
                  <a:latin typeface="Trebuchet MS" pitchFamily="34" charset="0"/>
                </a:rPr>
                <a:t>post-2002  -- better satellite observations 	improving ERA-I, creates inhomogeneity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sz="1600" b="0" dirty="0">
                  <a:solidFill>
                    <a:schemeClr val="accent2">
                      <a:lumMod val="50000"/>
                    </a:schemeClr>
                  </a:solidFill>
                  <a:latin typeface="Trebuchet MS" pitchFamily="34" charset="0"/>
                </a:rPr>
                <a:t>	pre-1985 – 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behind tropical expansion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</a:t>
            </a:r>
            <a:r>
              <a:rPr lang="en-AU" dirty="0" smtClean="0">
                <a:solidFill>
                  <a:schemeClr val="tx1"/>
                </a:solidFill>
              </a:rPr>
              <a:t>odes of climate variability explain some portion of the trends and help resolve the uncertainty between models and observations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What are some other proposed factors behind tropical expansion?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Greenhouse Gas (GHG) </a:t>
            </a:r>
            <a:r>
              <a:rPr lang="en-AU" dirty="0" smtClean="0"/>
              <a:t>– C-C relation, change in static stability lead to weakening of HC (e.g. Held and </a:t>
            </a:r>
            <a:r>
              <a:rPr lang="en-AU" dirty="0" err="1" smtClean="0"/>
              <a:t>Soden</a:t>
            </a:r>
            <a:r>
              <a:rPr lang="en-AU" dirty="0" smtClean="0"/>
              <a:t> 2006)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Stratospheric Ozone </a:t>
            </a:r>
            <a:r>
              <a:rPr lang="en-AU" dirty="0">
                <a:solidFill>
                  <a:srgbClr val="FF0000"/>
                </a:solidFill>
              </a:rPr>
              <a:t>D</a:t>
            </a:r>
            <a:r>
              <a:rPr lang="en-AU" dirty="0" smtClean="0">
                <a:solidFill>
                  <a:srgbClr val="FF0000"/>
                </a:solidFill>
              </a:rPr>
              <a:t>epletion </a:t>
            </a:r>
            <a:r>
              <a:rPr lang="en-AU" dirty="0" smtClean="0"/>
              <a:t>– many studies suggest this is sole/main driver in SH (e.g. </a:t>
            </a:r>
            <a:r>
              <a:rPr lang="en-AU" dirty="0" err="1" smtClean="0"/>
              <a:t>Polvani</a:t>
            </a:r>
            <a:r>
              <a:rPr lang="en-AU" dirty="0" smtClean="0"/>
              <a:t> et al (2011); </a:t>
            </a:r>
            <a:r>
              <a:rPr lang="en-AU" dirty="0" err="1" smtClean="0"/>
              <a:t>McLandress</a:t>
            </a:r>
            <a:r>
              <a:rPr lang="en-AU" dirty="0" smtClean="0"/>
              <a:t> et al. (2011); Min and Son (2013)), particularly in DJF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Aerosol + tropospheric ozone </a:t>
            </a:r>
            <a:r>
              <a:rPr lang="en-AU" dirty="0" smtClean="0"/>
              <a:t>– particularly for NH tropical expansion. See Allen et al (2012) and Allen et al. (2014)…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N</a:t>
            </a:r>
            <a:r>
              <a:rPr lang="en-AU" dirty="0" smtClean="0">
                <a:solidFill>
                  <a:srgbClr val="FF0000"/>
                </a:solidFill>
              </a:rPr>
              <a:t>atural forcing </a:t>
            </a:r>
            <a:r>
              <a:rPr lang="en-AU" dirty="0" smtClean="0"/>
              <a:t>– Volcanoes in particular can act to contract the tropics over the short term</a:t>
            </a:r>
          </a:p>
          <a:p>
            <a:pPr lvl="1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9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Attribution Approach --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Focus </a:t>
            </a:r>
            <a:r>
              <a:rPr lang="en-AU" dirty="0" smtClean="0">
                <a:solidFill>
                  <a:schemeClr val="tx1"/>
                </a:solidFill>
              </a:rPr>
              <a:t>is </a:t>
            </a:r>
            <a:r>
              <a:rPr lang="en-AU" dirty="0" smtClean="0">
                <a:solidFill>
                  <a:schemeClr val="tx1"/>
                </a:solidFill>
              </a:rPr>
              <a:t>on the SH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Use multiple linear regression on global average 200-day TTD contour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Proxy variables</a:t>
            </a:r>
          </a:p>
          <a:p>
            <a:pPr lvl="2"/>
            <a:r>
              <a:rPr lang="en-AU" dirty="0" smtClean="0">
                <a:solidFill>
                  <a:srgbClr val="002060"/>
                </a:solidFill>
              </a:rPr>
              <a:t>Stratospheric Optical Depth </a:t>
            </a:r>
            <a:r>
              <a:rPr lang="en-AU" dirty="0" smtClean="0">
                <a:solidFill>
                  <a:schemeClr val="tx1"/>
                </a:solidFill>
              </a:rPr>
              <a:t>(volcanic forcing) – Sato et al (1993)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</a:rPr>
              <a:t>Multivariate ENSO Index </a:t>
            </a:r>
            <a:r>
              <a:rPr lang="en-AU" dirty="0" smtClean="0">
                <a:solidFill>
                  <a:schemeClr val="tx1"/>
                </a:solidFill>
              </a:rPr>
              <a:t>(MEI) (</a:t>
            </a:r>
            <a:r>
              <a:rPr lang="en-AU" dirty="0" err="1" smtClean="0">
                <a:solidFill>
                  <a:schemeClr val="tx1"/>
                </a:solidFill>
              </a:rPr>
              <a:t>Wolter</a:t>
            </a:r>
            <a:r>
              <a:rPr lang="en-AU" dirty="0" smtClean="0">
                <a:solidFill>
                  <a:schemeClr val="tx1"/>
                </a:solidFill>
              </a:rPr>
              <a:t> and </a:t>
            </a:r>
            <a:r>
              <a:rPr lang="en-AU" dirty="0" err="1" smtClean="0">
                <a:solidFill>
                  <a:schemeClr val="tx1"/>
                </a:solidFill>
              </a:rPr>
              <a:t>Timlin</a:t>
            </a:r>
            <a:r>
              <a:rPr lang="en-AU" dirty="0" smtClean="0">
                <a:solidFill>
                  <a:schemeClr val="tx1"/>
                </a:solidFill>
              </a:rPr>
              <a:t> 1998)</a:t>
            </a:r>
          </a:p>
          <a:p>
            <a:pPr lvl="2"/>
            <a:r>
              <a:rPr lang="en-AU" dirty="0" smtClean="0">
                <a:solidFill>
                  <a:srgbClr val="FFC000"/>
                </a:solidFill>
              </a:rPr>
              <a:t>Global (or SH) temperature anomaly </a:t>
            </a:r>
            <a:r>
              <a:rPr lang="en-AU" dirty="0" smtClean="0"/>
              <a:t>(GHG and aerosol) -- Hansen et al (2010)</a:t>
            </a:r>
          </a:p>
          <a:p>
            <a:pPr lvl="2"/>
            <a:r>
              <a:rPr lang="en-AU" dirty="0" smtClean="0">
                <a:solidFill>
                  <a:srgbClr val="7030A0"/>
                </a:solidFill>
              </a:rPr>
              <a:t>Ozone Hole Area </a:t>
            </a:r>
            <a:r>
              <a:rPr lang="en-AU" dirty="0" smtClean="0"/>
              <a:t>(</a:t>
            </a:r>
            <a:r>
              <a:rPr lang="en-AU" dirty="0"/>
              <a:t>ozone) </a:t>
            </a:r>
            <a:r>
              <a:rPr lang="en-AU" dirty="0" smtClean="0"/>
              <a:t>from http</a:t>
            </a:r>
            <a:r>
              <a:rPr lang="en-AU" dirty="0"/>
              <a:t>://ozonewatch.gsfc.nasa.gov</a:t>
            </a:r>
            <a:r>
              <a:rPr lang="en-AU" dirty="0" smtClean="0"/>
              <a:t>/</a:t>
            </a:r>
          </a:p>
          <a:p>
            <a:pPr lvl="1"/>
            <a:r>
              <a:rPr lang="en-AU" dirty="0" smtClean="0"/>
              <a:t>To account for cross-correlation, variable are adjusted by removing linear effects</a:t>
            </a:r>
          </a:p>
          <a:p>
            <a:r>
              <a:rPr lang="en-AU" dirty="0">
                <a:solidFill>
                  <a:schemeClr val="tx1"/>
                </a:solidFill>
              </a:rPr>
              <a:t>Two versions of regression are performed using either the </a:t>
            </a:r>
            <a:r>
              <a:rPr lang="en-AU" dirty="0" smtClean="0">
                <a:solidFill>
                  <a:schemeClr val="tx1"/>
                </a:solidFill>
              </a:rPr>
              <a:t>global </a:t>
            </a:r>
            <a:r>
              <a:rPr lang="en-AU" dirty="0">
                <a:solidFill>
                  <a:schemeClr val="tx1"/>
                </a:solidFill>
              </a:rPr>
              <a:t>or SH temperature series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The Centre for Australian Weather and Climate Research</a:t>
            </a:r>
            <a:r>
              <a:rPr lang="en-AU" sz="800" smtClean="0">
                <a:solidFill>
                  <a:schemeClr val="accent1"/>
                </a:solidFill>
              </a:rPr>
              <a:t> </a:t>
            </a:r>
            <a:br>
              <a:rPr lang="en-AU" sz="800" smtClean="0">
                <a:solidFill>
                  <a:schemeClr val="accent1"/>
                </a:solidFill>
              </a:rPr>
            </a:br>
            <a:r>
              <a:rPr lang="en-AU" sz="800" smtClean="0">
                <a:solidFill>
                  <a:schemeClr val="tx1"/>
                </a:solidFill>
              </a:rPr>
              <a:t>A partnership between CSIRO and the Bureau of Meteorology</a:t>
            </a:r>
            <a:endParaRPr lang="en-AU" sz="8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Observational results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810"/>
            <a:ext cx="6005015" cy="3249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5015" y="1314260"/>
            <a:ext cx="3002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Regression captures 58.7 - 59.4 % of variance</a:t>
            </a:r>
          </a:p>
          <a:p>
            <a:endParaRPr lang="en-A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Each regression produces trend of 0.37 degrees/decade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RMS error of fit is 0.4 degrees</a:t>
            </a:r>
            <a:endParaRPr lang="en-AU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53999" y="4268839"/>
            <a:ext cx="84666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 smtClean="0"/>
              <a:t>About </a:t>
            </a:r>
            <a:r>
              <a:rPr lang="en-AU" sz="2400" b="0" dirty="0" smtClean="0">
                <a:solidFill>
                  <a:srgbClr val="FF0000"/>
                </a:solidFill>
              </a:rPr>
              <a:t>30%</a:t>
            </a:r>
            <a:r>
              <a:rPr lang="en-AU" b="0" dirty="0" smtClean="0"/>
              <a:t> of the trend is due to </a:t>
            </a:r>
            <a:r>
              <a:rPr lang="en-AU" b="0" dirty="0" smtClean="0">
                <a:solidFill>
                  <a:srgbClr val="FF0000"/>
                </a:solidFill>
              </a:rPr>
              <a:t>natural factors </a:t>
            </a:r>
            <a:r>
              <a:rPr lang="en-AU" b="0" dirty="0" smtClean="0"/>
              <a:t>(10% MEI, 20% volcanoes)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b="0" dirty="0" smtClean="0"/>
              <a:t>Remaining </a:t>
            </a:r>
            <a:r>
              <a:rPr lang="en-AU" sz="2400" b="0" dirty="0" smtClean="0">
                <a:solidFill>
                  <a:srgbClr val="FF0000"/>
                </a:solidFill>
              </a:rPr>
              <a:t>70%</a:t>
            </a:r>
            <a:r>
              <a:rPr lang="en-AU" b="0" dirty="0" smtClean="0"/>
              <a:t> is due to </a:t>
            </a:r>
            <a:r>
              <a:rPr lang="en-AU" b="0" dirty="0" smtClean="0">
                <a:solidFill>
                  <a:srgbClr val="FF0000"/>
                </a:solidFill>
              </a:rPr>
              <a:t>anthropogenic</a:t>
            </a:r>
            <a:r>
              <a:rPr lang="en-AU" b="0" dirty="0" smtClean="0"/>
              <a:t> factors</a:t>
            </a:r>
          </a:p>
          <a:p>
            <a:pPr lvl="1"/>
            <a:r>
              <a:rPr lang="en-AU" sz="2400" b="0" dirty="0" smtClean="0">
                <a:solidFill>
                  <a:srgbClr val="FF0000"/>
                </a:solidFill>
              </a:rPr>
              <a:t>10-40%</a:t>
            </a:r>
            <a:r>
              <a:rPr lang="en-AU" b="0" dirty="0" smtClean="0"/>
              <a:t> is related to </a:t>
            </a:r>
            <a:r>
              <a:rPr lang="en-AU" b="0" dirty="0" smtClean="0">
                <a:solidFill>
                  <a:srgbClr val="FF0000"/>
                </a:solidFill>
              </a:rPr>
              <a:t>temperature</a:t>
            </a:r>
          </a:p>
          <a:p>
            <a:pPr lvl="1"/>
            <a:r>
              <a:rPr lang="en-AU" sz="2400" b="0" dirty="0" smtClean="0">
                <a:solidFill>
                  <a:srgbClr val="FF0000"/>
                </a:solidFill>
              </a:rPr>
              <a:t>60-30% </a:t>
            </a:r>
            <a:r>
              <a:rPr lang="en-AU" b="0" dirty="0" smtClean="0"/>
              <a:t>is related to </a:t>
            </a:r>
            <a:r>
              <a:rPr lang="en-AU" b="0" dirty="0" smtClean="0">
                <a:solidFill>
                  <a:srgbClr val="FF0000"/>
                </a:solidFill>
              </a:rPr>
              <a:t>ozone hole area </a:t>
            </a:r>
            <a:endParaRPr lang="en-AU" sz="2400" b="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859867" y="5384801"/>
            <a:ext cx="457200" cy="7306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5317067" y="5596261"/>
            <a:ext cx="2929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0" dirty="0" smtClean="0"/>
              <a:t>First number is SH temperature</a:t>
            </a:r>
            <a:endParaRPr lang="en-AU" sz="1400" b="0" dirty="0"/>
          </a:p>
        </p:txBody>
      </p:sp>
    </p:spTree>
    <p:extLst>
      <p:ext uri="{BB962C8B-B14F-4D97-AF65-F5344CB8AC3E}">
        <p14:creationId xmlns:p14="http://schemas.microsoft.com/office/powerpoint/2010/main" val="33077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Attribution Approach -- Simulation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084263"/>
            <a:ext cx="8204200" cy="5056187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Simulations with the Community Climate System Model 4 (</a:t>
            </a:r>
            <a:r>
              <a:rPr lang="en-AU" dirty="0" smtClean="0">
                <a:solidFill>
                  <a:schemeClr val="tx1"/>
                </a:solidFill>
              </a:rPr>
              <a:t>CCSM4) using </a:t>
            </a:r>
            <a:r>
              <a:rPr lang="en-AU" dirty="0">
                <a:solidFill>
                  <a:schemeClr val="tx1"/>
                </a:solidFill>
              </a:rPr>
              <a:t>the historical scenarios are analysed between 1960 and 2005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Five </a:t>
            </a:r>
            <a:r>
              <a:rPr lang="en-AU" dirty="0">
                <a:solidFill>
                  <a:schemeClr val="tx1"/>
                </a:solidFill>
              </a:rPr>
              <a:t>forcing ‘single forcing‘ scenarios are examined: ALL (all forcings), </a:t>
            </a:r>
            <a:r>
              <a:rPr lang="en-AU" dirty="0">
                <a:solidFill>
                  <a:srgbClr val="00B050"/>
                </a:solidFill>
              </a:rPr>
              <a:t>NAT </a:t>
            </a:r>
            <a:r>
              <a:rPr lang="en-AU" dirty="0">
                <a:solidFill>
                  <a:schemeClr val="tx1"/>
                </a:solidFill>
              </a:rPr>
              <a:t>(volcanoes and solar), </a:t>
            </a:r>
            <a:r>
              <a:rPr lang="en-AU" dirty="0">
                <a:solidFill>
                  <a:srgbClr val="002060"/>
                </a:solidFill>
              </a:rPr>
              <a:t>O3</a:t>
            </a:r>
            <a:r>
              <a:rPr lang="en-AU" dirty="0">
                <a:solidFill>
                  <a:schemeClr val="tx1"/>
                </a:solidFill>
              </a:rPr>
              <a:t> (ozone only), </a:t>
            </a:r>
            <a:r>
              <a:rPr lang="en-AU" dirty="0">
                <a:solidFill>
                  <a:srgbClr val="FF0000"/>
                </a:solidFill>
              </a:rPr>
              <a:t>GHG</a:t>
            </a:r>
            <a:r>
              <a:rPr lang="en-AU" dirty="0">
                <a:solidFill>
                  <a:schemeClr val="tx1"/>
                </a:solidFill>
              </a:rPr>
              <a:t> (greenhouse gas only) and </a:t>
            </a:r>
            <a:r>
              <a:rPr lang="en-AU" dirty="0">
                <a:solidFill>
                  <a:srgbClr val="FFC000"/>
                </a:solidFill>
              </a:rPr>
              <a:t>AER</a:t>
            </a:r>
            <a:r>
              <a:rPr lang="en-AU" dirty="0">
                <a:solidFill>
                  <a:schemeClr val="tx1"/>
                </a:solidFill>
              </a:rPr>
              <a:t> (anthropogenic aerosol only). Three-member ensembles are used for each scenario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tropospheric height frequency methodology is adapted for use with the monthly model output. The 200-day TTD contour is used as with the </a:t>
            </a:r>
            <a:r>
              <a:rPr lang="en-AU" dirty="0" smtClean="0">
                <a:solidFill>
                  <a:schemeClr val="tx1"/>
                </a:solidFill>
              </a:rPr>
              <a:t>observations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Trends on the 200-day TTD contour are examined over the whole period and from 1979.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2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 Results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6163590" cy="37615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0287"/>
              </p:ext>
            </p:extLst>
          </p:nvPr>
        </p:nvGraphicFramePr>
        <p:xfrm>
          <a:off x="5993459" y="1239138"/>
          <a:ext cx="3129603" cy="271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95"/>
                <a:gridCol w="1216804"/>
                <a:gridCol w="1216804"/>
              </a:tblGrid>
              <a:tr h="495368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Run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1960-2005</a:t>
                      </a:r>
                      <a:r>
                        <a:rPr lang="en-AU" sz="1400" baseline="0" dirty="0" smtClean="0"/>
                        <a:t> Trend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1979-2005 Trend</a:t>
                      </a:r>
                      <a:endParaRPr lang="en-AU" sz="1400" dirty="0"/>
                    </a:p>
                  </a:txBody>
                  <a:tcPr/>
                </a:tc>
              </a:tr>
              <a:tr h="460237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ALL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-0.25 (0.14)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-0.28 (0.40)</a:t>
                      </a:r>
                      <a:endParaRPr lang="en-AU" sz="1400" dirty="0"/>
                    </a:p>
                  </a:txBody>
                  <a:tcPr/>
                </a:tc>
              </a:tr>
              <a:tr h="42425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NAT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-0.03 (0.12)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-0.16 (0.31)</a:t>
                      </a:r>
                      <a:endParaRPr lang="en-AU" sz="1400" dirty="0"/>
                    </a:p>
                  </a:txBody>
                  <a:tcPr/>
                </a:tc>
              </a:tr>
              <a:tr h="42425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O3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-0.12 (0.05)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-0.15 (0.12)</a:t>
                      </a:r>
                      <a:endParaRPr lang="en-AU" sz="1400" b="1" dirty="0"/>
                    </a:p>
                  </a:txBody>
                  <a:tcPr/>
                </a:tc>
              </a:tr>
              <a:tr h="460237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GHG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-0.10 (0.04)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-0.08 (0.11)</a:t>
                      </a:r>
                      <a:endParaRPr lang="en-AU" sz="1400" dirty="0"/>
                    </a:p>
                  </a:txBody>
                  <a:tcPr/>
                </a:tc>
              </a:tr>
              <a:tr h="42425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AER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+0.02 (0.05)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+0.09 (0.11)</a:t>
                      </a: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9900" y="4352134"/>
            <a:ext cx="371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From 1960</a:t>
            </a:r>
          </a:p>
          <a:p>
            <a:r>
              <a:rPr lang="en-AU" sz="2400" b="0" dirty="0" smtClean="0">
                <a:solidFill>
                  <a:srgbClr val="0070C0"/>
                </a:solidFill>
              </a:rPr>
              <a:t>O3</a:t>
            </a:r>
            <a:r>
              <a:rPr lang="en-AU" b="0" dirty="0" smtClean="0"/>
              <a:t> and </a:t>
            </a:r>
            <a:r>
              <a:rPr lang="en-AU" sz="2400" b="0" dirty="0" smtClean="0">
                <a:solidFill>
                  <a:srgbClr val="FF0000"/>
                </a:solidFill>
              </a:rPr>
              <a:t>GHG</a:t>
            </a:r>
            <a:r>
              <a:rPr lang="en-AU" b="0" dirty="0" smtClean="0"/>
              <a:t> are dominant</a:t>
            </a:r>
          </a:p>
          <a:p>
            <a:endParaRPr lang="en-AU" b="0" dirty="0"/>
          </a:p>
          <a:p>
            <a:r>
              <a:rPr lang="en-AU" sz="2000" b="0" dirty="0" smtClean="0">
                <a:solidFill>
                  <a:srgbClr val="00B050"/>
                </a:solidFill>
              </a:rPr>
              <a:t>NAT</a:t>
            </a:r>
            <a:r>
              <a:rPr lang="en-AU" b="0" dirty="0" smtClean="0"/>
              <a:t> and </a:t>
            </a:r>
            <a:r>
              <a:rPr lang="en-AU" sz="2000" b="0" dirty="0" smtClean="0">
                <a:solidFill>
                  <a:srgbClr val="FFC000"/>
                </a:solidFill>
              </a:rPr>
              <a:t>AER</a:t>
            </a:r>
            <a:r>
              <a:rPr lang="en-AU" b="0" dirty="0" smtClean="0"/>
              <a:t> have small trends</a:t>
            </a:r>
            <a:endParaRPr lang="en-AU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375" y="4291377"/>
            <a:ext cx="44082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From 1979</a:t>
            </a:r>
          </a:p>
          <a:p>
            <a:r>
              <a:rPr lang="en-AU" sz="2400" b="0" dirty="0" smtClean="0">
                <a:solidFill>
                  <a:srgbClr val="00B050"/>
                </a:solidFill>
              </a:rPr>
              <a:t>NAT</a:t>
            </a:r>
            <a:r>
              <a:rPr lang="en-AU" sz="2400" b="0" dirty="0" smtClean="0"/>
              <a:t> </a:t>
            </a:r>
            <a:r>
              <a:rPr lang="en-AU" b="0" dirty="0" smtClean="0"/>
              <a:t>accounts for ~</a:t>
            </a:r>
            <a:r>
              <a:rPr lang="en-AU" sz="2400" b="0" dirty="0" smtClean="0">
                <a:solidFill>
                  <a:srgbClr val="00B050"/>
                </a:solidFill>
              </a:rPr>
              <a:t>40%</a:t>
            </a:r>
            <a:r>
              <a:rPr lang="en-AU" b="0" dirty="0" smtClean="0"/>
              <a:t> of expansion</a:t>
            </a:r>
          </a:p>
          <a:p>
            <a:r>
              <a:rPr lang="en-AU" sz="2400" b="0" dirty="0" smtClean="0">
                <a:solidFill>
                  <a:srgbClr val="0070C0"/>
                </a:solidFill>
              </a:rPr>
              <a:t>O3</a:t>
            </a:r>
            <a:r>
              <a:rPr lang="en-AU" b="0" dirty="0" smtClean="0"/>
              <a:t> also accounts for </a:t>
            </a:r>
            <a:r>
              <a:rPr lang="en-AU" sz="2400" b="0" dirty="0" smtClean="0">
                <a:solidFill>
                  <a:srgbClr val="0070C0"/>
                </a:solidFill>
              </a:rPr>
              <a:t>~40%</a:t>
            </a:r>
          </a:p>
          <a:p>
            <a:r>
              <a:rPr lang="en-AU" sz="2400" b="0" dirty="0" smtClean="0">
                <a:solidFill>
                  <a:srgbClr val="FF0000"/>
                </a:solidFill>
              </a:rPr>
              <a:t>GHG</a:t>
            </a:r>
            <a:r>
              <a:rPr lang="en-AU" sz="2400" b="0" dirty="0" smtClean="0"/>
              <a:t> </a:t>
            </a:r>
            <a:r>
              <a:rPr lang="en-AU" b="0" dirty="0" smtClean="0"/>
              <a:t>is about half that</a:t>
            </a:r>
          </a:p>
          <a:p>
            <a:r>
              <a:rPr lang="en-AU" sz="2400" b="0" dirty="0" smtClean="0">
                <a:solidFill>
                  <a:srgbClr val="FFC000"/>
                </a:solidFill>
              </a:rPr>
              <a:t>AER </a:t>
            </a:r>
            <a:r>
              <a:rPr lang="en-AU" b="0" dirty="0" smtClean="0"/>
              <a:t>acts to contract the </a:t>
            </a:r>
            <a:r>
              <a:rPr lang="en-AU" b="0" dirty="0" smtClean="0"/>
              <a:t>tropics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7122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csiro_powerpoint_080516">
  <a:themeElements>
    <a:clrScheme name="onecsiro_powerpoint_080516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805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ecsiro_powerpoint_0805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951</Words>
  <Application>Microsoft Office PowerPoint</Application>
  <PresentationFormat>On-screen Show (4:3)</PresentationFormat>
  <Paragraphs>174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Symbol</vt:lpstr>
      <vt:lpstr>Trebuchet MS</vt:lpstr>
      <vt:lpstr>onecsiro_powerpoint_080516</vt:lpstr>
      <vt:lpstr>PowerPoint Presentation</vt:lpstr>
      <vt:lpstr>Motivation</vt:lpstr>
      <vt:lpstr>Tropopause Height Frequency method</vt:lpstr>
      <vt:lpstr>Summary of Lucas et al (2012)</vt:lpstr>
      <vt:lpstr>Factors behind tropical expansion</vt:lpstr>
      <vt:lpstr>Attribution Approach -- Observations</vt:lpstr>
      <vt:lpstr>Observational results</vt:lpstr>
      <vt:lpstr>Attribution Approach -- Simulation</vt:lpstr>
      <vt:lpstr>Simulation Results</vt:lpstr>
      <vt:lpstr>Attribution Synthesis</vt:lpstr>
      <vt:lpstr>Long term evolution of HC</vt:lpstr>
      <vt:lpstr>PowerPoint Presentation</vt:lpstr>
      <vt:lpstr>OLR estimates</vt:lpstr>
      <vt:lpstr>Tropopause Height Frequency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Regular 29pt Sub title, Arial Regular 24pt</dc:title>
  <dc:creator>Richmond, Joanne (CMAR, Aspendale)</dc:creator>
  <cp:lastModifiedBy>chris lucas</cp:lastModifiedBy>
  <cp:revision>135</cp:revision>
  <dcterms:created xsi:type="dcterms:W3CDTF">2008-07-16T04:10:12Z</dcterms:created>
  <dcterms:modified xsi:type="dcterms:W3CDTF">2015-07-26T05:37:36Z</dcterms:modified>
</cp:coreProperties>
</file>