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80" r:id="rId2"/>
    <p:sldId id="361" r:id="rId3"/>
    <p:sldId id="356" r:id="rId4"/>
    <p:sldId id="347" r:id="rId5"/>
    <p:sldId id="348" r:id="rId6"/>
    <p:sldId id="349" r:id="rId7"/>
    <p:sldId id="357" r:id="rId8"/>
    <p:sldId id="350" r:id="rId9"/>
    <p:sldId id="359" r:id="rId10"/>
    <p:sldId id="360" r:id="rId11"/>
    <p:sldId id="358" r:id="rId12"/>
    <p:sldId id="345" r:id="rId13"/>
    <p:sldId id="346" r:id="rId14"/>
  </p:sldIdLst>
  <p:sldSz cx="9144000" cy="6858000" type="screen4x3"/>
  <p:notesSz cx="6797675" cy="9926638"/>
  <p:defaultTextStyle>
    <a:defPPr>
      <a:defRPr lang="en-A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a:srgbClr val="FF0000"/>
    <a:srgbClr val="5998C8"/>
    <a:srgbClr val="006F93"/>
    <a:srgbClr val="ABC3C5"/>
    <a:srgbClr val="74A18E"/>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1" autoAdjust="0"/>
    <p:restoredTop sz="94627" autoAdjust="0"/>
  </p:normalViewPr>
  <p:slideViewPr>
    <p:cSldViewPr snapToGrid="0">
      <p:cViewPr varScale="1">
        <p:scale>
          <a:sx n="62" d="100"/>
          <a:sy n="62" d="100"/>
        </p:scale>
        <p:origin x="111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AU"/>
          </a:p>
        </p:txBody>
      </p:sp>
      <p:sp>
        <p:nvSpPr>
          <p:cNvPr id="717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AU"/>
          </a:p>
        </p:txBody>
      </p:sp>
      <p:sp>
        <p:nvSpPr>
          <p:cNvPr id="23556" name="Rectangle 4"/>
          <p:cNvSpPr>
            <a:spLocks noRo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717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AU"/>
          </a:p>
        </p:txBody>
      </p:sp>
      <p:sp>
        <p:nvSpPr>
          <p:cNvPr id="717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5B7C1B58-61C2-4EF2-B7CE-7973B70F0E26}" type="slidenum">
              <a:rPr lang="en-AU" altLang="en-US"/>
              <a:pPr/>
              <a:t>‹#›</a:t>
            </a:fld>
            <a:endParaRPr lang="en-AU" altLang="en-US"/>
          </a:p>
        </p:txBody>
      </p:sp>
    </p:spTree>
    <p:extLst>
      <p:ext uri="{BB962C8B-B14F-4D97-AF65-F5344CB8AC3E}">
        <p14:creationId xmlns:p14="http://schemas.microsoft.com/office/powerpoint/2010/main" val="848155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5" descr="cawcrfron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6300"/>
            <a:ext cx="914400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7"/>
          <p:cNvSpPr txBox="1">
            <a:spLocks noChangeArrowheads="1"/>
          </p:cNvSpPr>
          <p:nvPr/>
        </p:nvSpPr>
        <p:spPr bwMode="auto">
          <a:xfrm>
            <a:off x="2762250" y="6189663"/>
            <a:ext cx="4813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AU" sz="1400" b="0" smtClean="0">
                <a:solidFill>
                  <a:srgbClr val="006F93"/>
                </a:solidFill>
              </a:rPr>
              <a:t>The Centre for Australian Weather and Climate Research</a:t>
            </a:r>
          </a:p>
          <a:p>
            <a:pPr eaLnBrk="1" hangingPunct="1">
              <a:defRPr/>
            </a:pPr>
            <a:r>
              <a:rPr lang="en-AU" sz="1300" b="0" smtClean="0"/>
              <a:t>A partnership between CSIRO and the Bureau of Meteorology</a:t>
            </a:r>
          </a:p>
        </p:txBody>
      </p:sp>
      <p:pic>
        <p:nvPicPr>
          <p:cNvPr id="6"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5689600"/>
            <a:ext cx="1538288"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911850"/>
            <a:ext cx="6635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StateInsignia_PMS54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40650" y="6046788"/>
            <a:ext cx="11684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331915" y="754063"/>
            <a:ext cx="7343775" cy="1008063"/>
          </a:xfrm>
        </p:spPr>
        <p:txBody>
          <a:bodyPr tIns="0"/>
          <a:lstStyle>
            <a:lvl1pPr>
              <a:defRPr sz="2900">
                <a:solidFill>
                  <a:schemeClr val="bg1"/>
                </a:solidFill>
              </a:defRPr>
            </a:lvl1pPr>
          </a:lstStyle>
          <a:p>
            <a:r>
              <a:rPr lang="en-AU"/>
              <a:t>Click to edit Master title style</a:t>
            </a:r>
          </a:p>
        </p:txBody>
      </p:sp>
      <p:sp>
        <p:nvSpPr>
          <p:cNvPr id="3075" name="Rectangle 3"/>
          <p:cNvSpPr>
            <a:spLocks noGrp="1" noChangeArrowheads="1"/>
          </p:cNvSpPr>
          <p:nvPr>
            <p:ph type="subTitle" idx="1"/>
          </p:nvPr>
        </p:nvSpPr>
        <p:spPr>
          <a:xfrm>
            <a:off x="1285875" y="4281489"/>
            <a:ext cx="3638550" cy="1008063"/>
          </a:xfrm>
        </p:spPr>
        <p:txBody>
          <a:bodyPr anchor="b"/>
          <a:lstStyle>
            <a:lvl1pPr marL="0" indent="0">
              <a:buFontTx/>
              <a:buNone/>
              <a:defRPr sz="1600" b="1"/>
            </a:lvl1pPr>
          </a:lstStyle>
          <a:p>
            <a:r>
              <a:rPr lang="en-AU"/>
              <a:t>Click to edit Master subtitle style</a:t>
            </a:r>
          </a:p>
        </p:txBody>
      </p:sp>
    </p:spTree>
    <p:extLst>
      <p:ext uri="{BB962C8B-B14F-4D97-AF65-F5344CB8AC3E}">
        <p14:creationId xmlns:p14="http://schemas.microsoft.com/office/powerpoint/2010/main" val="114570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descr="StateInsignia_PMS5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25" y="6145213"/>
            <a:ext cx="11684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3"/>
          <p:cNvSpPr>
            <a:spLocks noGrp="1"/>
          </p:cNvSpPr>
          <p:nvPr>
            <p:ph type="ftr" sz="quarter" idx="10"/>
          </p:nvPr>
        </p:nvSpPr>
        <p:spPr/>
        <p:txBody>
          <a:bodyPr/>
          <a:lstStyle>
            <a:lvl1pPr>
              <a:defRPr/>
            </a:lvl1pPr>
          </a:lstStyle>
          <a:p>
            <a:pPr>
              <a:defRPr/>
            </a:pPr>
            <a:r>
              <a:rPr lang="en-AU"/>
              <a:t>The Centre for Australian Weather and Climate Research</a:t>
            </a:r>
            <a:r>
              <a:rPr lang="en-AU" sz="800">
                <a:solidFill>
                  <a:schemeClr val="accent1"/>
                </a:solidFill>
              </a:rPr>
              <a:t> </a:t>
            </a:r>
            <a:br>
              <a:rPr lang="en-AU" sz="800">
                <a:solidFill>
                  <a:schemeClr val="accent1"/>
                </a:solidFill>
              </a:rPr>
            </a:br>
            <a:r>
              <a:rPr lang="en-AU" sz="800">
                <a:solidFill>
                  <a:schemeClr val="tx1"/>
                </a:solidFill>
              </a:rPr>
              <a:t>A partnership between CSIRO and the Bureau of Meteorology</a:t>
            </a:r>
          </a:p>
        </p:txBody>
      </p:sp>
      <p:sp>
        <p:nvSpPr>
          <p:cNvPr id="6" name="Date Placeholder 4"/>
          <p:cNvSpPr>
            <a:spLocks noGrp="1"/>
          </p:cNvSpPr>
          <p:nvPr>
            <p:ph type="dt" sz="half" idx="11"/>
          </p:nvPr>
        </p:nvSpPr>
        <p:spPr>
          <a:xfrm>
            <a:off x="3025775" y="6400800"/>
            <a:ext cx="719138" cy="323850"/>
          </a:xfrm>
        </p:spPr>
        <p:txBody>
          <a:bodyPr/>
          <a:lstStyle>
            <a:lvl1pPr>
              <a:defRPr/>
            </a:lvl1pPr>
          </a:lstStyle>
          <a:p>
            <a:pPr>
              <a:defRPr/>
            </a:pPr>
            <a:endParaRPr lang="en-AU"/>
          </a:p>
        </p:txBody>
      </p:sp>
      <p:sp>
        <p:nvSpPr>
          <p:cNvPr id="7" name="Slide Number Placeholder 5"/>
          <p:cNvSpPr>
            <a:spLocks noGrp="1"/>
          </p:cNvSpPr>
          <p:nvPr>
            <p:ph type="sldNum" sz="quarter" idx="12"/>
          </p:nvPr>
        </p:nvSpPr>
        <p:spPr>
          <a:xfrm>
            <a:off x="1924050" y="6357938"/>
            <a:ext cx="719138" cy="323850"/>
          </a:xfrm>
        </p:spPr>
        <p:txBody>
          <a:bodyPr/>
          <a:lstStyle>
            <a:lvl1pPr>
              <a:defRPr/>
            </a:lvl1pPr>
          </a:lstStyle>
          <a:p>
            <a:fld id="{5F11E676-883F-40E9-B6BD-45F641EEE08E}" type="slidenum">
              <a:rPr lang="en-AU" altLang="en-US"/>
              <a:pPr/>
              <a:t>‹#›</a:t>
            </a:fld>
            <a:endParaRPr lang="en-AU" altLang="en-US"/>
          </a:p>
        </p:txBody>
      </p:sp>
    </p:spTree>
    <p:extLst>
      <p:ext uri="{BB962C8B-B14F-4D97-AF65-F5344CB8AC3E}">
        <p14:creationId xmlns:p14="http://schemas.microsoft.com/office/powerpoint/2010/main" val="177915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AU"/>
              <a:t>The Centre for Australian Weather and Climate Research</a:t>
            </a:r>
            <a:r>
              <a:rPr lang="en-AU" sz="800">
                <a:solidFill>
                  <a:schemeClr val="accent1"/>
                </a:solidFill>
              </a:rPr>
              <a:t> </a:t>
            </a:r>
            <a:br>
              <a:rPr lang="en-AU" sz="800">
                <a:solidFill>
                  <a:schemeClr val="accent1"/>
                </a:solidFill>
              </a:rPr>
            </a:br>
            <a:r>
              <a:rPr lang="en-AU" sz="800">
                <a:solidFill>
                  <a:schemeClr val="tx1"/>
                </a:solidFill>
              </a:rPr>
              <a:t>A partnership between CSIRO and the Bureau of Meteorology</a:t>
            </a:r>
          </a:p>
        </p:txBody>
      </p:sp>
      <p:sp>
        <p:nvSpPr>
          <p:cNvPr id="5" name="Date Placeholder 4"/>
          <p:cNvSpPr>
            <a:spLocks noGrp="1"/>
          </p:cNvSpPr>
          <p:nvPr>
            <p:ph type="dt" sz="half"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fld id="{F9EC69A4-D1F4-413C-BBD5-EACAD61B9440}" type="slidenum">
              <a:rPr lang="en-AU" altLang="en-US"/>
              <a:pPr/>
              <a:t>‹#›</a:t>
            </a:fld>
            <a:endParaRPr lang="en-AU" altLang="en-US"/>
          </a:p>
        </p:txBody>
      </p:sp>
    </p:spTree>
    <p:extLst>
      <p:ext uri="{BB962C8B-B14F-4D97-AF65-F5344CB8AC3E}">
        <p14:creationId xmlns:p14="http://schemas.microsoft.com/office/powerpoint/2010/main" val="373423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69900" y="1252539"/>
            <a:ext cx="4025900" cy="5056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52539"/>
            <a:ext cx="4025900" cy="5056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p:txBody>
          <a:bodyPr/>
          <a:lstStyle>
            <a:lvl1pPr>
              <a:defRPr/>
            </a:lvl1pPr>
          </a:lstStyle>
          <a:p>
            <a:pPr>
              <a:defRPr/>
            </a:pPr>
            <a:r>
              <a:rPr lang="en-AU"/>
              <a:t>The Centre for Australian Weather and Climate Research</a:t>
            </a:r>
            <a:r>
              <a:rPr lang="en-AU" sz="800">
                <a:solidFill>
                  <a:schemeClr val="accent1"/>
                </a:solidFill>
              </a:rPr>
              <a:t> </a:t>
            </a:r>
            <a:br>
              <a:rPr lang="en-AU" sz="800">
                <a:solidFill>
                  <a:schemeClr val="accent1"/>
                </a:solidFill>
              </a:rPr>
            </a:br>
            <a:r>
              <a:rPr lang="en-AU" sz="800">
                <a:solidFill>
                  <a:schemeClr val="tx1"/>
                </a:solidFill>
              </a:rPr>
              <a:t>A partnership between CSIRO and the Bureau of Meteorology</a:t>
            </a:r>
          </a:p>
        </p:txBody>
      </p:sp>
      <p:sp>
        <p:nvSpPr>
          <p:cNvPr id="6" name="Date Placeholder 5"/>
          <p:cNvSpPr>
            <a:spLocks noGrp="1"/>
          </p:cNvSpPr>
          <p:nvPr>
            <p:ph type="dt" sz="half" idx="11"/>
          </p:nvPr>
        </p:nvSpPr>
        <p:spPr/>
        <p:txBody>
          <a:bodyPr/>
          <a:lstStyle>
            <a:lvl1pPr>
              <a:defRPr/>
            </a:lvl1pPr>
          </a:lstStyle>
          <a:p>
            <a:pPr>
              <a:defRPr/>
            </a:pPr>
            <a:endParaRPr lang="en-AU"/>
          </a:p>
        </p:txBody>
      </p:sp>
      <p:sp>
        <p:nvSpPr>
          <p:cNvPr id="7" name="Slide Number Placeholder 6"/>
          <p:cNvSpPr>
            <a:spLocks noGrp="1"/>
          </p:cNvSpPr>
          <p:nvPr>
            <p:ph type="sldNum" sz="quarter" idx="12"/>
          </p:nvPr>
        </p:nvSpPr>
        <p:spPr/>
        <p:txBody>
          <a:bodyPr/>
          <a:lstStyle>
            <a:lvl1pPr>
              <a:defRPr/>
            </a:lvl1pPr>
          </a:lstStyle>
          <a:p>
            <a:fld id="{EFCD6C42-5EC8-4323-AE35-11A56A20AB57}" type="slidenum">
              <a:rPr lang="en-AU" altLang="en-US"/>
              <a:pPr/>
              <a:t>‹#›</a:t>
            </a:fld>
            <a:endParaRPr lang="en-AU" altLang="en-US"/>
          </a:p>
        </p:txBody>
      </p:sp>
    </p:spTree>
    <p:extLst>
      <p:ext uri="{BB962C8B-B14F-4D97-AF65-F5344CB8AC3E}">
        <p14:creationId xmlns:p14="http://schemas.microsoft.com/office/powerpoint/2010/main" val="371399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6"/>
          <p:cNvSpPr>
            <a:spLocks noGrp="1"/>
          </p:cNvSpPr>
          <p:nvPr>
            <p:ph type="ftr" sz="quarter" idx="10"/>
          </p:nvPr>
        </p:nvSpPr>
        <p:spPr/>
        <p:txBody>
          <a:bodyPr/>
          <a:lstStyle>
            <a:lvl1pPr>
              <a:defRPr/>
            </a:lvl1pPr>
          </a:lstStyle>
          <a:p>
            <a:pPr>
              <a:defRPr/>
            </a:pPr>
            <a:r>
              <a:rPr lang="en-AU"/>
              <a:t>The Centre for Australian Weather and Climate Research</a:t>
            </a:r>
            <a:r>
              <a:rPr lang="en-AU" sz="800">
                <a:solidFill>
                  <a:schemeClr val="accent1"/>
                </a:solidFill>
              </a:rPr>
              <a:t> </a:t>
            </a:r>
            <a:br>
              <a:rPr lang="en-AU" sz="800">
                <a:solidFill>
                  <a:schemeClr val="accent1"/>
                </a:solidFill>
              </a:rPr>
            </a:br>
            <a:r>
              <a:rPr lang="en-AU" sz="800">
                <a:solidFill>
                  <a:schemeClr val="tx1"/>
                </a:solidFill>
              </a:rPr>
              <a:t>A partnership between CSIRO and the Bureau of Meteorology</a:t>
            </a:r>
          </a:p>
        </p:txBody>
      </p:sp>
      <p:sp>
        <p:nvSpPr>
          <p:cNvPr id="8" name="Date Placeholder 7"/>
          <p:cNvSpPr>
            <a:spLocks noGrp="1"/>
          </p:cNvSpPr>
          <p:nvPr>
            <p:ph type="dt" sz="half" idx="11"/>
          </p:nvPr>
        </p:nvSpPr>
        <p:spPr/>
        <p:txBody>
          <a:bodyPr/>
          <a:lstStyle>
            <a:lvl1pPr>
              <a:defRPr/>
            </a:lvl1pPr>
          </a:lstStyle>
          <a:p>
            <a:pPr>
              <a:defRPr/>
            </a:pPr>
            <a:endParaRPr lang="en-AU"/>
          </a:p>
        </p:txBody>
      </p:sp>
      <p:sp>
        <p:nvSpPr>
          <p:cNvPr id="9" name="Slide Number Placeholder 8"/>
          <p:cNvSpPr>
            <a:spLocks noGrp="1"/>
          </p:cNvSpPr>
          <p:nvPr>
            <p:ph type="sldNum" sz="quarter" idx="12"/>
          </p:nvPr>
        </p:nvSpPr>
        <p:spPr/>
        <p:txBody>
          <a:bodyPr/>
          <a:lstStyle>
            <a:lvl1pPr>
              <a:defRPr/>
            </a:lvl1pPr>
          </a:lstStyle>
          <a:p>
            <a:fld id="{1522FA2E-E12B-4B31-ACF5-C3EE8AA12006}" type="slidenum">
              <a:rPr lang="en-AU" altLang="en-US"/>
              <a:pPr/>
              <a:t>‹#›</a:t>
            </a:fld>
            <a:endParaRPr lang="en-AU" altLang="en-US"/>
          </a:p>
        </p:txBody>
      </p:sp>
    </p:spTree>
    <p:extLst>
      <p:ext uri="{BB962C8B-B14F-4D97-AF65-F5344CB8AC3E}">
        <p14:creationId xmlns:p14="http://schemas.microsoft.com/office/powerpoint/2010/main" val="258342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AU"/>
              <a:t>The Centre for Australian Weather and Climate Research</a:t>
            </a:r>
            <a:r>
              <a:rPr lang="en-AU" sz="800">
                <a:solidFill>
                  <a:schemeClr val="accent1"/>
                </a:solidFill>
              </a:rPr>
              <a:t> </a:t>
            </a:r>
            <a:br>
              <a:rPr lang="en-AU" sz="800">
                <a:solidFill>
                  <a:schemeClr val="accent1"/>
                </a:solidFill>
              </a:rPr>
            </a:br>
            <a:r>
              <a:rPr lang="en-AU" sz="800">
                <a:solidFill>
                  <a:schemeClr val="tx1"/>
                </a:solidFill>
              </a:rPr>
              <a:t>A partnership between CSIRO and the Bureau of Meteorology</a:t>
            </a:r>
          </a:p>
        </p:txBody>
      </p:sp>
      <p:sp>
        <p:nvSpPr>
          <p:cNvPr id="6" name="Date Placeholder 5"/>
          <p:cNvSpPr>
            <a:spLocks noGrp="1"/>
          </p:cNvSpPr>
          <p:nvPr>
            <p:ph type="dt" sz="half" idx="11"/>
          </p:nvPr>
        </p:nvSpPr>
        <p:spPr/>
        <p:txBody>
          <a:bodyPr/>
          <a:lstStyle>
            <a:lvl1pPr>
              <a:defRPr/>
            </a:lvl1pPr>
          </a:lstStyle>
          <a:p>
            <a:pPr>
              <a:defRPr/>
            </a:pPr>
            <a:endParaRPr lang="en-AU"/>
          </a:p>
        </p:txBody>
      </p:sp>
      <p:sp>
        <p:nvSpPr>
          <p:cNvPr id="7" name="Slide Number Placeholder 6"/>
          <p:cNvSpPr>
            <a:spLocks noGrp="1"/>
          </p:cNvSpPr>
          <p:nvPr>
            <p:ph type="sldNum" sz="quarter" idx="12"/>
          </p:nvPr>
        </p:nvSpPr>
        <p:spPr/>
        <p:txBody>
          <a:bodyPr/>
          <a:lstStyle>
            <a:lvl1pPr>
              <a:defRPr/>
            </a:lvl1pPr>
          </a:lstStyle>
          <a:p>
            <a:fld id="{E7FBD458-FBB1-421F-BAF6-46D5FB07A903}" type="slidenum">
              <a:rPr lang="en-AU" altLang="en-US"/>
              <a:pPr/>
              <a:t>‹#›</a:t>
            </a:fld>
            <a:endParaRPr lang="en-AU" altLang="en-US"/>
          </a:p>
        </p:txBody>
      </p:sp>
    </p:spTree>
    <p:extLst>
      <p:ext uri="{BB962C8B-B14F-4D97-AF65-F5344CB8AC3E}">
        <p14:creationId xmlns:p14="http://schemas.microsoft.com/office/powerpoint/2010/main" val="355294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AU"/>
              <a:t>The Centre for Australian Weather and Climate Research</a:t>
            </a:r>
            <a:r>
              <a:rPr lang="en-AU" sz="800">
                <a:solidFill>
                  <a:schemeClr val="accent1"/>
                </a:solidFill>
              </a:rPr>
              <a:t> </a:t>
            </a:r>
            <a:br>
              <a:rPr lang="en-AU" sz="800">
                <a:solidFill>
                  <a:schemeClr val="accent1"/>
                </a:solidFill>
              </a:rPr>
            </a:br>
            <a:r>
              <a:rPr lang="en-AU" sz="800">
                <a:solidFill>
                  <a:schemeClr val="tx1"/>
                </a:solidFill>
              </a:rPr>
              <a:t>A partnership between CSIRO and the Bureau of Meteorology</a:t>
            </a:r>
          </a:p>
        </p:txBody>
      </p:sp>
      <p:sp>
        <p:nvSpPr>
          <p:cNvPr id="6" name="Date Placeholder 5"/>
          <p:cNvSpPr>
            <a:spLocks noGrp="1"/>
          </p:cNvSpPr>
          <p:nvPr>
            <p:ph type="dt" sz="half" idx="11"/>
          </p:nvPr>
        </p:nvSpPr>
        <p:spPr/>
        <p:txBody>
          <a:bodyPr/>
          <a:lstStyle>
            <a:lvl1pPr>
              <a:defRPr/>
            </a:lvl1pPr>
          </a:lstStyle>
          <a:p>
            <a:pPr>
              <a:defRPr/>
            </a:pPr>
            <a:endParaRPr lang="en-AU"/>
          </a:p>
        </p:txBody>
      </p:sp>
      <p:sp>
        <p:nvSpPr>
          <p:cNvPr id="7" name="Slide Number Placeholder 6"/>
          <p:cNvSpPr>
            <a:spLocks noGrp="1"/>
          </p:cNvSpPr>
          <p:nvPr>
            <p:ph type="sldNum" sz="quarter" idx="12"/>
          </p:nvPr>
        </p:nvSpPr>
        <p:spPr/>
        <p:txBody>
          <a:bodyPr/>
          <a:lstStyle>
            <a:lvl1pPr>
              <a:defRPr/>
            </a:lvl1pPr>
          </a:lstStyle>
          <a:p>
            <a:fld id="{53817ADD-249B-4102-BF12-CCD22EE85B06}" type="slidenum">
              <a:rPr lang="en-AU" altLang="en-US"/>
              <a:pPr/>
              <a:t>‹#›</a:t>
            </a:fld>
            <a:endParaRPr lang="en-AU" altLang="en-US"/>
          </a:p>
        </p:txBody>
      </p:sp>
    </p:spTree>
    <p:extLst>
      <p:ext uri="{BB962C8B-B14F-4D97-AF65-F5344CB8AC3E}">
        <p14:creationId xmlns:p14="http://schemas.microsoft.com/office/powerpoint/2010/main" val="412299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pPr>
              <a:defRPr/>
            </a:pPr>
            <a:r>
              <a:rPr lang="en-AU"/>
              <a:t>The Centre for Australian Weather and Climate Research</a:t>
            </a:r>
            <a:r>
              <a:rPr lang="en-AU" sz="800">
                <a:solidFill>
                  <a:schemeClr val="accent1"/>
                </a:solidFill>
              </a:rPr>
              <a:t> </a:t>
            </a:r>
            <a:br>
              <a:rPr lang="en-AU" sz="800">
                <a:solidFill>
                  <a:schemeClr val="accent1"/>
                </a:solidFill>
              </a:rPr>
            </a:br>
            <a:r>
              <a:rPr lang="en-AU" sz="800">
                <a:solidFill>
                  <a:schemeClr val="tx1"/>
                </a:solidFill>
              </a:rPr>
              <a:t>A partnership between CSIRO and the Bureau of Meteorology</a:t>
            </a:r>
          </a:p>
        </p:txBody>
      </p:sp>
      <p:sp>
        <p:nvSpPr>
          <p:cNvPr id="5" name="Date Placeholder 4"/>
          <p:cNvSpPr>
            <a:spLocks noGrp="1"/>
          </p:cNvSpPr>
          <p:nvPr>
            <p:ph type="dt" sz="half"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fld id="{2B355175-246F-4412-8CA5-F3D94D3E6E85}" type="slidenum">
              <a:rPr lang="en-AU" altLang="en-US"/>
              <a:pPr/>
              <a:t>‹#›</a:t>
            </a:fld>
            <a:endParaRPr lang="en-AU" altLang="en-US"/>
          </a:p>
        </p:txBody>
      </p:sp>
    </p:spTree>
    <p:extLst>
      <p:ext uri="{BB962C8B-B14F-4D97-AF65-F5344CB8AC3E}">
        <p14:creationId xmlns:p14="http://schemas.microsoft.com/office/powerpoint/2010/main" val="240619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111125"/>
            <a:ext cx="2051050" cy="6197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69900" y="111125"/>
            <a:ext cx="6000750"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pPr>
              <a:defRPr/>
            </a:pPr>
            <a:r>
              <a:rPr lang="en-AU"/>
              <a:t>The Centre for Australian Weather and Climate Research</a:t>
            </a:r>
            <a:r>
              <a:rPr lang="en-AU" sz="800">
                <a:solidFill>
                  <a:schemeClr val="accent1"/>
                </a:solidFill>
              </a:rPr>
              <a:t> </a:t>
            </a:r>
            <a:br>
              <a:rPr lang="en-AU" sz="800">
                <a:solidFill>
                  <a:schemeClr val="accent1"/>
                </a:solidFill>
              </a:rPr>
            </a:br>
            <a:r>
              <a:rPr lang="en-AU" sz="800">
                <a:solidFill>
                  <a:schemeClr val="tx1"/>
                </a:solidFill>
              </a:rPr>
              <a:t>A partnership between CSIRO and the Bureau of Meteorology</a:t>
            </a:r>
          </a:p>
        </p:txBody>
      </p:sp>
      <p:sp>
        <p:nvSpPr>
          <p:cNvPr id="5" name="Date Placeholder 4"/>
          <p:cNvSpPr>
            <a:spLocks noGrp="1"/>
          </p:cNvSpPr>
          <p:nvPr>
            <p:ph type="dt" sz="half"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fld id="{C3AF0CDE-1D68-44CD-93C2-F89E782A95F8}" type="slidenum">
              <a:rPr lang="en-AU" altLang="en-US"/>
              <a:pPr/>
              <a:t>‹#›</a:t>
            </a:fld>
            <a:endParaRPr lang="en-AU" altLang="en-US"/>
          </a:p>
        </p:txBody>
      </p:sp>
    </p:spTree>
    <p:extLst>
      <p:ext uri="{BB962C8B-B14F-4D97-AF65-F5344CB8AC3E}">
        <p14:creationId xmlns:p14="http://schemas.microsoft.com/office/powerpoint/2010/main" val="254191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1" descr="cawcrcontent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313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469900" y="1252538"/>
            <a:ext cx="8204200"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9" name="Rectangle 5"/>
          <p:cNvSpPr>
            <a:spLocks noGrp="1" noChangeArrowheads="1"/>
          </p:cNvSpPr>
          <p:nvPr>
            <p:ph type="ftr" sz="quarter" idx="3"/>
          </p:nvPr>
        </p:nvSpPr>
        <p:spPr bwMode="auto">
          <a:xfrm>
            <a:off x="5073650" y="6470650"/>
            <a:ext cx="3238500" cy="32385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ctr">
              <a:defRPr sz="900" b="0">
                <a:solidFill>
                  <a:srgbClr val="006F93"/>
                </a:solidFill>
                <a:latin typeface="Arial" charset="0"/>
              </a:defRPr>
            </a:lvl1pPr>
          </a:lstStyle>
          <a:p>
            <a:pPr>
              <a:defRPr/>
            </a:pPr>
            <a:r>
              <a:rPr lang="en-AU"/>
              <a:t>The Centre for Australian Weather and Climate Research</a:t>
            </a:r>
            <a:r>
              <a:rPr lang="en-AU" sz="800">
                <a:solidFill>
                  <a:schemeClr val="accent1"/>
                </a:solidFill>
              </a:rPr>
              <a:t> </a:t>
            </a:r>
            <a:br>
              <a:rPr lang="en-AU" sz="800">
                <a:solidFill>
                  <a:schemeClr val="accent1"/>
                </a:solidFill>
              </a:rPr>
            </a:br>
            <a:r>
              <a:rPr lang="en-AU" sz="800"/>
              <a:t>A partnership between CSIRO and the Bureau of Meteorology</a:t>
            </a:r>
          </a:p>
        </p:txBody>
      </p:sp>
      <p:pic>
        <p:nvPicPr>
          <p:cNvPr id="2" name="Picture 4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83575" y="6262688"/>
            <a:ext cx="4143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3838" y="6129338"/>
            <a:ext cx="10572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7" name="Rectangle 43"/>
          <p:cNvSpPr>
            <a:spLocks noGrp="1" noChangeArrowheads="1"/>
          </p:cNvSpPr>
          <p:nvPr>
            <p:ph type="dt" sz="half" idx="2"/>
          </p:nvPr>
        </p:nvSpPr>
        <p:spPr bwMode="auto">
          <a:xfrm>
            <a:off x="1687513" y="6423025"/>
            <a:ext cx="719137"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b="0">
                <a:latin typeface="Arial" charset="0"/>
              </a:defRPr>
            </a:lvl1pPr>
          </a:lstStyle>
          <a:p>
            <a:pPr>
              <a:defRPr/>
            </a:pPr>
            <a:endParaRPr lang="en-AU"/>
          </a:p>
        </p:txBody>
      </p:sp>
      <p:sp>
        <p:nvSpPr>
          <p:cNvPr id="1068" name="Rectangle 44"/>
          <p:cNvSpPr>
            <a:spLocks noGrp="1" noChangeArrowheads="1"/>
          </p:cNvSpPr>
          <p:nvPr>
            <p:ph type="sldNum" sz="quarter" idx="4"/>
          </p:nvPr>
        </p:nvSpPr>
        <p:spPr bwMode="auto">
          <a:xfrm>
            <a:off x="465138" y="6423025"/>
            <a:ext cx="719137"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b="0">
                <a:solidFill>
                  <a:srgbClr val="006F93"/>
                </a:solidFill>
              </a:defRPr>
            </a:lvl1pPr>
          </a:lstStyle>
          <a:p>
            <a:fld id="{53547887-B1CA-417E-AA28-36684AF2A6ED}" type="slidenum">
              <a:rPr lang="en-AU" altLang="en-US"/>
              <a:pPr/>
              <a:t>‹#›</a:t>
            </a:fld>
            <a:endParaRPr lang="en-AU" altLang="en-US"/>
          </a:p>
        </p:txBody>
      </p:sp>
      <p:sp>
        <p:nvSpPr>
          <p:cNvPr id="1033" name="Rectangle 2"/>
          <p:cNvSpPr>
            <a:spLocks noGrp="1" noChangeArrowheads="1"/>
          </p:cNvSpPr>
          <p:nvPr>
            <p:ph type="title"/>
          </p:nvPr>
        </p:nvSpPr>
        <p:spPr bwMode="auto">
          <a:xfrm>
            <a:off x="469900" y="111125"/>
            <a:ext cx="72342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AU"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Lst>
  <p:hf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180975" indent="-180975" algn="l" rtl="0" eaLnBrk="0" fontAlgn="base" hangingPunct="0">
        <a:spcBef>
          <a:spcPct val="20000"/>
        </a:spcBef>
        <a:spcAft>
          <a:spcPct val="0"/>
        </a:spcAft>
        <a:buChar char="•"/>
        <a:defRPr sz="2000">
          <a:solidFill>
            <a:srgbClr val="006F93"/>
          </a:solidFill>
          <a:latin typeface="+mn-lt"/>
          <a:ea typeface="+mn-ea"/>
          <a:cs typeface="+mn-cs"/>
        </a:defRPr>
      </a:lvl1pPr>
      <a:lvl2pPr marL="538163" indent="-177800" algn="l" rtl="0" eaLnBrk="0" fontAlgn="base" hangingPunct="0">
        <a:spcBef>
          <a:spcPct val="20000"/>
        </a:spcBef>
        <a:spcAft>
          <a:spcPct val="0"/>
        </a:spcAft>
        <a:buChar char="•"/>
        <a:defRPr>
          <a:solidFill>
            <a:schemeClr val="tx1"/>
          </a:solidFill>
          <a:latin typeface="+mn-lt"/>
        </a:defRPr>
      </a:lvl2pPr>
      <a:lvl3pPr marL="893763" indent="-176213" algn="l" rtl="0" eaLnBrk="0" fontAlgn="base" hangingPunct="0">
        <a:spcBef>
          <a:spcPct val="20000"/>
        </a:spcBef>
        <a:spcAft>
          <a:spcPct val="0"/>
        </a:spcAft>
        <a:buChar char="•"/>
        <a:defRPr sz="1600">
          <a:solidFill>
            <a:schemeClr val="tx1"/>
          </a:solidFill>
          <a:latin typeface="+mn-lt"/>
        </a:defRPr>
      </a:lvl3pPr>
      <a:lvl4pPr marL="1257300" indent="-180975" algn="l" rtl="0" eaLnBrk="0" fontAlgn="base" hangingPunct="0">
        <a:spcBef>
          <a:spcPct val="20000"/>
        </a:spcBef>
        <a:spcAft>
          <a:spcPct val="0"/>
        </a:spcAft>
        <a:buChar char="•"/>
        <a:defRPr sz="1400">
          <a:solidFill>
            <a:schemeClr val="tx1"/>
          </a:solidFill>
          <a:latin typeface="+mn-lt"/>
        </a:defRPr>
      </a:lvl4pPr>
      <a:lvl5pPr marL="1617663" indent="-180975" algn="l" rtl="0" eaLnBrk="0" fontAlgn="base" hangingPunct="0">
        <a:spcBef>
          <a:spcPct val="20000"/>
        </a:spcBef>
        <a:spcAft>
          <a:spcPct val="0"/>
        </a:spcAft>
        <a:buChar char="•"/>
        <a:defRPr sz="1400">
          <a:solidFill>
            <a:schemeClr val="tx1"/>
          </a:solidFill>
          <a:latin typeface="+mn-lt"/>
        </a:defRPr>
      </a:lvl5pPr>
      <a:lvl6pPr marL="2074863" indent="-180975" algn="l" rtl="0" fontAlgn="base">
        <a:spcBef>
          <a:spcPct val="20000"/>
        </a:spcBef>
        <a:spcAft>
          <a:spcPct val="0"/>
        </a:spcAft>
        <a:buChar char="•"/>
        <a:defRPr sz="1400">
          <a:solidFill>
            <a:schemeClr val="tx1"/>
          </a:solidFill>
          <a:latin typeface="+mn-lt"/>
        </a:defRPr>
      </a:lvl6pPr>
      <a:lvl7pPr marL="2532063" indent="-180975" algn="l" rtl="0" fontAlgn="base">
        <a:spcBef>
          <a:spcPct val="20000"/>
        </a:spcBef>
        <a:spcAft>
          <a:spcPct val="0"/>
        </a:spcAft>
        <a:buChar char="•"/>
        <a:defRPr sz="1400">
          <a:solidFill>
            <a:schemeClr val="tx1"/>
          </a:solidFill>
          <a:latin typeface="+mn-lt"/>
        </a:defRPr>
      </a:lvl7pPr>
      <a:lvl8pPr marL="2989263" indent="-180975" algn="l" rtl="0" fontAlgn="base">
        <a:spcBef>
          <a:spcPct val="20000"/>
        </a:spcBef>
        <a:spcAft>
          <a:spcPct val="0"/>
        </a:spcAft>
        <a:buChar char="•"/>
        <a:defRPr sz="1400">
          <a:solidFill>
            <a:schemeClr val="tx1"/>
          </a:solidFill>
          <a:latin typeface="+mn-lt"/>
        </a:defRPr>
      </a:lvl8pPr>
      <a:lvl9pPr marL="3446463" indent="-180975"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ubTitle" idx="1"/>
          </p:nvPr>
        </p:nvSpPr>
        <p:spPr>
          <a:xfrm>
            <a:off x="750888" y="3968750"/>
            <a:ext cx="4514850" cy="1328738"/>
          </a:xfrm>
        </p:spPr>
        <p:txBody>
          <a:bodyPr anchor="ctr" anchorCtr="1"/>
          <a:lstStyle/>
          <a:p>
            <a:pPr eaLnBrk="1" hangingPunct="1"/>
            <a:r>
              <a:rPr lang="en-AU" altLang="en-US" smtClean="0"/>
              <a:t>Hanh Nguyen, Harry Hendon, Eun-Pa Lim, </a:t>
            </a:r>
            <a:r>
              <a:rPr lang="en-AU" altLang="en-US" u="sng" smtClean="0"/>
              <a:t>Chris Lucas</a:t>
            </a:r>
            <a:r>
              <a:rPr lang="en-AU" altLang="en-US" smtClean="0"/>
              <a:t>, Eric Maloney, Bertrand Timbal</a:t>
            </a:r>
          </a:p>
          <a:p>
            <a:pPr eaLnBrk="1" hangingPunct="1"/>
            <a:r>
              <a:rPr lang="en-AU" altLang="en-US" smtClean="0"/>
              <a:t>BOM – R&amp;D</a:t>
            </a:r>
          </a:p>
          <a:p>
            <a:pPr eaLnBrk="1" hangingPunct="1"/>
            <a:endParaRPr lang="en-AU" altLang="en-US" smtClean="0"/>
          </a:p>
        </p:txBody>
      </p:sp>
      <p:sp>
        <p:nvSpPr>
          <p:cNvPr id="11267" name="TextBox 1"/>
          <p:cNvSpPr txBox="1">
            <a:spLocks noChangeArrowheads="1"/>
          </p:cNvSpPr>
          <p:nvPr/>
        </p:nvSpPr>
        <p:spPr bwMode="auto">
          <a:xfrm>
            <a:off x="1527175" y="787400"/>
            <a:ext cx="7477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2800">
                <a:solidFill>
                  <a:schemeClr val="tx1"/>
                </a:solidFill>
              </a:rPr>
              <a:t>Regional impacts of Hadley Circulation expansion in the Southern Hemisphere</a:t>
            </a:r>
            <a:endParaRPr lang="en-AU" altLang="en-US" sz="280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 descr="\\flurry-bm\g_ns_cw\seaci\data-1\hnguyen\VicCI\ZMPSI\figures\ERAI\ASIAPAC\reg_circuP200_SHE_ANN.gif"/>
          <p:cNvPicPr>
            <a:picLocks noChangeAspect="1"/>
          </p:cNvPicPr>
          <p:nvPr/>
        </p:nvPicPr>
        <p:blipFill>
          <a:blip r:embed="rId2">
            <a:extLst>
              <a:ext uri="{28A0092B-C50C-407E-A947-70E740481C1C}">
                <a14:useLocalDpi xmlns:a14="http://schemas.microsoft.com/office/drawing/2010/main" val="0"/>
              </a:ext>
            </a:extLst>
          </a:blip>
          <a:srcRect t="12602" b="8212"/>
          <a:stretch>
            <a:fillRect/>
          </a:stretch>
        </p:blipFill>
        <p:spPr bwMode="auto">
          <a:xfrm>
            <a:off x="631825" y="939800"/>
            <a:ext cx="6119813"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p:nvPr>
        </p:nvSpPr>
        <p:spPr/>
        <p:txBody>
          <a:bodyPr/>
          <a:lstStyle/>
          <a:p>
            <a:r>
              <a:rPr lang="en-AU" altLang="en-US" smtClean="0"/>
              <a:t>Circulation anomalies regressed onto Asia-Pacific annual mean HC edge</a:t>
            </a:r>
          </a:p>
        </p:txBody>
      </p:sp>
      <p:sp>
        <p:nvSpPr>
          <p:cNvPr id="2048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900" smtClean="0"/>
              <a:t>The Centre for Australian Weather and Climate Research</a:t>
            </a:r>
            <a:r>
              <a:rPr lang="en-AU" altLang="en-US" sz="800" smtClean="0">
                <a:solidFill>
                  <a:schemeClr val="accent1"/>
                </a:solidFill>
              </a:rPr>
              <a:t> </a:t>
            </a:r>
            <a:br>
              <a:rPr lang="en-AU" altLang="en-US" sz="800" smtClean="0">
                <a:solidFill>
                  <a:schemeClr val="accent1"/>
                </a:solidFill>
              </a:rPr>
            </a:br>
            <a:r>
              <a:rPr lang="en-AU" altLang="en-US" sz="800" smtClean="0">
                <a:solidFill>
                  <a:schemeClr val="tx1"/>
                </a:solidFill>
              </a:rPr>
              <a:t>A partnership between CSIRO and the Bureau of Meteorology</a:t>
            </a:r>
          </a:p>
        </p:txBody>
      </p:sp>
      <p:sp>
        <p:nvSpPr>
          <p:cNvPr id="19466" name="TextBox 11"/>
          <p:cNvSpPr txBox="1">
            <a:spLocks noChangeArrowheads="1"/>
          </p:cNvSpPr>
          <p:nvPr/>
        </p:nvSpPr>
        <p:spPr bwMode="auto">
          <a:xfrm>
            <a:off x="162223" y="1193612"/>
            <a:ext cx="461665" cy="24006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AU" altLang="en-US" dirty="0" smtClean="0"/>
              <a:t> upper level (200hPa)</a:t>
            </a:r>
          </a:p>
        </p:txBody>
      </p:sp>
      <p:sp>
        <p:nvSpPr>
          <p:cNvPr id="19467" name="TextBox 12"/>
          <p:cNvSpPr txBox="1">
            <a:spLocks noChangeArrowheads="1"/>
          </p:cNvSpPr>
          <p:nvPr/>
        </p:nvSpPr>
        <p:spPr bwMode="auto">
          <a:xfrm>
            <a:off x="162222" y="4211081"/>
            <a:ext cx="461665" cy="229806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AU" altLang="en-US" dirty="0" smtClean="0"/>
              <a:t>lower level (850hPa)</a:t>
            </a:r>
          </a:p>
        </p:txBody>
      </p:sp>
      <p:sp>
        <p:nvSpPr>
          <p:cNvPr id="20487" name="TextBox 1"/>
          <p:cNvSpPr txBox="1">
            <a:spLocks noChangeArrowheads="1"/>
          </p:cNvSpPr>
          <p:nvPr/>
        </p:nvSpPr>
        <p:spPr bwMode="auto">
          <a:xfrm>
            <a:off x="6327775" y="2874963"/>
            <a:ext cx="2770188" cy="7381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AU" altLang="en-US" sz="1400" b="0" i="1"/>
              <a:t>Shading: SST   </a:t>
            </a:r>
          </a:p>
          <a:p>
            <a:pPr eaLnBrk="1" hangingPunct="1"/>
            <a:r>
              <a:rPr lang="en-AU" altLang="en-US" sz="1400" b="0" i="1"/>
              <a:t>contours: geopotentical height    </a:t>
            </a:r>
          </a:p>
          <a:p>
            <a:pPr eaLnBrk="1" hangingPunct="1"/>
            <a:r>
              <a:rPr lang="en-AU" altLang="en-US" sz="1400" b="0" i="1"/>
              <a:t>vectors: winds</a:t>
            </a:r>
          </a:p>
        </p:txBody>
      </p:sp>
      <p:pic>
        <p:nvPicPr>
          <p:cNvPr id="20488" name="Picture 11" descr="\\flurry-bm\g_ns_cw\seaci\data-1\hnguyen\VicCI\ZMPSI\figures\ERAI\ASIAPAC\reg_circuP850_SHE_ANN.gif"/>
          <p:cNvPicPr>
            <a:picLocks noChangeAspect="1"/>
          </p:cNvPicPr>
          <p:nvPr/>
        </p:nvPicPr>
        <p:blipFill>
          <a:blip r:embed="rId3">
            <a:extLst>
              <a:ext uri="{28A0092B-C50C-407E-A947-70E740481C1C}">
                <a14:useLocalDpi xmlns:a14="http://schemas.microsoft.com/office/drawing/2010/main" val="0"/>
              </a:ext>
            </a:extLst>
          </a:blip>
          <a:srcRect t="12587" b="6496"/>
          <a:stretch>
            <a:fillRect/>
          </a:stretch>
        </p:blipFill>
        <p:spPr bwMode="auto">
          <a:xfrm>
            <a:off x="631825" y="3873500"/>
            <a:ext cx="6119813"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Box 12"/>
          <p:cNvSpPr txBox="1">
            <a:spLocks noChangeArrowheads="1"/>
          </p:cNvSpPr>
          <p:nvPr/>
        </p:nvSpPr>
        <p:spPr bwMode="auto">
          <a:xfrm>
            <a:off x="6469063" y="5610225"/>
            <a:ext cx="2055812" cy="7381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AU" altLang="en-US" sz="1400" b="0" i="1"/>
              <a:t>Shading: precipitation   </a:t>
            </a:r>
          </a:p>
          <a:p>
            <a:pPr eaLnBrk="1" hangingPunct="1"/>
            <a:r>
              <a:rPr lang="en-AU" altLang="en-US" sz="1400" b="0" i="1"/>
              <a:t>contours: MSLP    </a:t>
            </a:r>
          </a:p>
          <a:p>
            <a:pPr eaLnBrk="1" hangingPunct="1"/>
            <a:r>
              <a:rPr lang="en-AU" altLang="en-US" sz="1400" b="0" i="1"/>
              <a:t>vectors: winds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AU" altLang="en-US" smtClean="0"/>
              <a:t>Conclusion </a:t>
            </a:r>
          </a:p>
        </p:txBody>
      </p:sp>
      <p:sp>
        <p:nvSpPr>
          <p:cNvPr id="21507" name="Content Placeholder 2"/>
          <p:cNvSpPr>
            <a:spLocks noGrp="1"/>
          </p:cNvSpPr>
          <p:nvPr>
            <p:ph idx="1"/>
          </p:nvPr>
        </p:nvSpPr>
        <p:spPr/>
        <p:txBody>
          <a:bodyPr/>
          <a:lstStyle/>
          <a:p>
            <a:r>
              <a:rPr lang="en-AU" altLang="en-US" smtClean="0"/>
              <a:t>Local Hadley circulation defined using divergent winds.</a:t>
            </a:r>
          </a:p>
          <a:p>
            <a:endParaRPr lang="en-AU" altLang="en-US" smtClean="0"/>
          </a:p>
          <a:p>
            <a:r>
              <a:rPr lang="en-AU" altLang="en-US" smtClean="0"/>
              <a:t>The southern hemisphere HC is dominated by the behavior of the HC in the Asia-Pacific sector: most of HC expansion over the hemisphere occurs in the Asia-Pacific (where the tropical convective heat source is largest).</a:t>
            </a:r>
          </a:p>
          <a:p>
            <a:endParaRPr lang="en-AU" altLang="en-US" smtClean="0"/>
          </a:p>
          <a:p>
            <a:r>
              <a:rPr lang="en-AU" altLang="en-US" smtClean="0"/>
              <a:t>SST La Niña conditions to drive the HC expansion which may explain why models have underestimated the expansion in the historical period (ensemble mean models do not depict this La Niña condition or swing to cold IPO).</a:t>
            </a:r>
          </a:p>
          <a:p>
            <a:endParaRPr lang="en-AU" altLang="en-US" smtClean="0"/>
          </a:p>
          <a:p>
            <a:r>
              <a:rPr lang="en-AU" altLang="en-US" smtClean="0"/>
              <a:t>Next step: separate long term trends and inrerannual variability</a:t>
            </a:r>
          </a:p>
        </p:txBody>
      </p:sp>
      <p:sp>
        <p:nvSpPr>
          <p:cNvPr id="2150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900" smtClean="0"/>
              <a:t>The Centre for Australian Weather and Climate Research</a:t>
            </a:r>
            <a:r>
              <a:rPr lang="en-AU" altLang="en-US" sz="800" smtClean="0">
                <a:solidFill>
                  <a:schemeClr val="accent1"/>
                </a:solidFill>
              </a:rPr>
              <a:t> </a:t>
            </a:r>
            <a:br>
              <a:rPr lang="en-AU" altLang="en-US" sz="800" smtClean="0">
                <a:solidFill>
                  <a:schemeClr val="accent1"/>
                </a:solidFill>
              </a:rPr>
            </a:br>
            <a:r>
              <a:rPr lang="en-AU" altLang="en-US" sz="800" smtClean="0">
                <a:solidFill>
                  <a:schemeClr val="tx1"/>
                </a:solidFill>
              </a:rPr>
              <a:t>A partnership between CSIRO and the Bureau of Meteorology</a:t>
            </a: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fld id="{A763DD3A-342C-4CC5-89D4-82D71865FAF3}" type="slidenum">
              <a:rPr lang="en-AU" altLang="en-US" sz="800"/>
              <a:pPr eaLnBrk="1" hangingPunct="1">
                <a:spcBef>
                  <a:spcPct val="0"/>
                </a:spcBef>
                <a:buFontTx/>
                <a:buNone/>
              </a:pPr>
              <a:t>11</a:t>
            </a:fld>
            <a:endParaRPr lang="en-AU" altLang="en-US" sz="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subTitle" idx="1"/>
          </p:nvPr>
        </p:nvSpPr>
        <p:spPr>
          <a:xfrm>
            <a:off x="750888" y="3968750"/>
            <a:ext cx="2613025" cy="1328738"/>
          </a:xfrm>
        </p:spPr>
        <p:txBody>
          <a:bodyPr anchor="ctr" anchorCtr="1"/>
          <a:lstStyle/>
          <a:p>
            <a:pPr eaLnBrk="1" hangingPunct="1"/>
            <a:r>
              <a:rPr lang="en-AU" altLang="en-US" smtClean="0"/>
              <a:t>Chris Lucas</a:t>
            </a:r>
          </a:p>
          <a:p>
            <a:pPr eaLnBrk="1" hangingPunct="1"/>
            <a:endParaRPr lang="en-AU" altLang="en-US" smtClean="0"/>
          </a:p>
          <a:p>
            <a:pPr eaLnBrk="1" hangingPunct="1"/>
            <a:r>
              <a:rPr lang="en-AU" altLang="en-US" smtClean="0"/>
              <a:t>C.Lucas@bom.gov.au</a:t>
            </a:r>
          </a:p>
          <a:p>
            <a:pPr eaLnBrk="1" hangingPunct="1"/>
            <a:endParaRPr lang="en-AU" altLang="en-US" smtClean="0"/>
          </a:p>
        </p:txBody>
      </p:sp>
      <p:sp>
        <p:nvSpPr>
          <p:cNvPr id="22531" name="TextBox 2"/>
          <p:cNvSpPr txBox="1">
            <a:spLocks noChangeArrowheads="1"/>
          </p:cNvSpPr>
          <p:nvPr/>
        </p:nvSpPr>
        <p:spPr bwMode="auto">
          <a:xfrm>
            <a:off x="1527175" y="1100138"/>
            <a:ext cx="2344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3200">
                <a:solidFill>
                  <a:schemeClr val="tx1"/>
                </a:solidFill>
              </a:rPr>
              <a:t>Thank you.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r>
              <a:rPr lang="en-US" altLang="en-US" smtClean="0"/>
              <a:t>Tropical expansion inferred from radiosondes</a:t>
            </a:r>
          </a:p>
        </p:txBody>
      </p:sp>
      <p:sp>
        <p:nvSpPr>
          <p:cNvPr id="12291" name="Rectangle 3"/>
          <p:cNvSpPr>
            <a:spLocks noChangeArrowheads="1"/>
          </p:cNvSpPr>
          <p:nvPr/>
        </p:nvSpPr>
        <p:spPr bwMode="auto">
          <a:xfrm>
            <a:off x="1493838" y="3679825"/>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pic>
        <p:nvPicPr>
          <p:cNvPr id="12292"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3500" y="944563"/>
            <a:ext cx="8994775" cy="591343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Regional Tropical Expansion and Climate Variability </a:t>
            </a:r>
            <a:endParaRPr lang="en-AU" dirty="0"/>
          </a:p>
        </p:txBody>
      </p:sp>
      <p:sp>
        <p:nvSpPr>
          <p:cNvPr id="5" name="Slide Number Placeholder 4"/>
          <p:cNvSpPr>
            <a:spLocks noGrp="1"/>
          </p:cNvSpPr>
          <p:nvPr>
            <p:ph type="sldNum" sz="quarter" idx="12"/>
          </p:nvPr>
        </p:nvSpPr>
        <p:spPr/>
        <p:txBody>
          <a:bodyPr/>
          <a:lstStyle/>
          <a:p>
            <a:pPr>
              <a:defRPr/>
            </a:pPr>
            <a:fld id="{153CCA92-0B57-4013-BE5B-26BB3593FE62}" type="slidenum">
              <a:rPr lang="en-AU" smtClean="0"/>
              <a:pPr>
                <a:defRPr/>
              </a:pPr>
              <a:t>2</a:t>
            </a:fld>
            <a:endParaRPr lang="en-AU"/>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31" y="1346755"/>
            <a:ext cx="7924800" cy="4629150"/>
          </a:xfrm>
          <a:prstGeom prst="rect">
            <a:avLst/>
          </a:prstGeom>
        </p:spPr>
      </p:pic>
      <p:grpSp>
        <p:nvGrpSpPr>
          <p:cNvPr id="15" name="Group 14"/>
          <p:cNvGrpSpPr/>
          <p:nvPr/>
        </p:nvGrpSpPr>
        <p:grpSpPr>
          <a:xfrm>
            <a:off x="824949" y="1639956"/>
            <a:ext cx="7702825" cy="2946449"/>
            <a:chOff x="824949" y="1639956"/>
            <a:chExt cx="7702825" cy="2946449"/>
          </a:xfrm>
        </p:grpSpPr>
        <p:sp>
          <p:nvSpPr>
            <p:cNvPr id="9" name="TextBox 8"/>
            <p:cNvSpPr txBox="1"/>
            <p:nvPr/>
          </p:nvSpPr>
          <p:spPr>
            <a:xfrm>
              <a:off x="824949" y="1719470"/>
              <a:ext cx="1431234" cy="461665"/>
            </a:xfrm>
            <a:prstGeom prst="rect">
              <a:avLst/>
            </a:prstGeom>
            <a:noFill/>
          </p:spPr>
          <p:txBody>
            <a:bodyPr wrap="square" rtlCol="0">
              <a:spAutoFit/>
            </a:bodyPr>
            <a:lstStyle/>
            <a:p>
              <a:r>
                <a:rPr lang="en-AU" sz="2400" dirty="0" smtClean="0">
                  <a:solidFill>
                    <a:srgbClr val="7030A0"/>
                  </a:solidFill>
                </a:rPr>
                <a:t>0.1 - 0.5</a:t>
              </a:r>
              <a:endParaRPr lang="en-AU" sz="2400" dirty="0">
                <a:solidFill>
                  <a:srgbClr val="7030A0"/>
                </a:solidFill>
              </a:endParaRPr>
            </a:p>
          </p:txBody>
        </p:sp>
        <p:sp>
          <p:nvSpPr>
            <p:cNvPr id="10" name="TextBox 9"/>
            <p:cNvSpPr txBox="1"/>
            <p:nvPr/>
          </p:nvSpPr>
          <p:spPr>
            <a:xfrm>
              <a:off x="2892287" y="1639956"/>
              <a:ext cx="1560444" cy="461665"/>
            </a:xfrm>
            <a:prstGeom prst="rect">
              <a:avLst/>
            </a:prstGeom>
            <a:noFill/>
          </p:spPr>
          <p:txBody>
            <a:bodyPr wrap="square" rtlCol="0">
              <a:spAutoFit/>
            </a:bodyPr>
            <a:lstStyle/>
            <a:p>
              <a:r>
                <a:rPr lang="en-AU" sz="2400" dirty="0" smtClean="0">
                  <a:solidFill>
                    <a:srgbClr val="7030A0"/>
                  </a:solidFill>
                </a:rPr>
                <a:t>0.5 - 0.8</a:t>
              </a:r>
              <a:endParaRPr lang="en-AU" sz="2400" dirty="0">
                <a:solidFill>
                  <a:srgbClr val="7030A0"/>
                </a:solidFill>
              </a:endParaRPr>
            </a:p>
          </p:txBody>
        </p:sp>
        <p:sp>
          <p:nvSpPr>
            <p:cNvPr id="11" name="TextBox 10"/>
            <p:cNvSpPr txBox="1"/>
            <p:nvPr/>
          </p:nvSpPr>
          <p:spPr>
            <a:xfrm>
              <a:off x="6072809" y="1639956"/>
              <a:ext cx="1550504" cy="461665"/>
            </a:xfrm>
            <a:prstGeom prst="rect">
              <a:avLst/>
            </a:prstGeom>
            <a:noFill/>
          </p:spPr>
          <p:txBody>
            <a:bodyPr wrap="square" rtlCol="0">
              <a:spAutoFit/>
            </a:bodyPr>
            <a:lstStyle/>
            <a:p>
              <a:r>
                <a:rPr lang="en-AU" sz="2400" dirty="0" smtClean="0">
                  <a:solidFill>
                    <a:srgbClr val="FF0000"/>
                  </a:solidFill>
                </a:rPr>
                <a:t>0.2 - 0.3</a:t>
              </a:r>
              <a:endParaRPr lang="en-AU" sz="2400" dirty="0">
                <a:solidFill>
                  <a:srgbClr val="FF0000"/>
                </a:solidFill>
              </a:endParaRPr>
            </a:p>
          </p:txBody>
        </p:sp>
        <p:sp>
          <p:nvSpPr>
            <p:cNvPr id="12" name="TextBox 11"/>
            <p:cNvSpPr txBox="1"/>
            <p:nvPr/>
          </p:nvSpPr>
          <p:spPr>
            <a:xfrm>
              <a:off x="976521" y="4124740"/>
              <a:ext cx="1436204" cy="461665"/>
            </a:xfrm>
            <a:prstGeom prst="rect">
              <a:avLst/>
            </a:prstGeom>
            <a:noFill/>
          </p:spPr>
          <p:txBody>
            <a:bodyPr wrap="square" rtlCol="0">
              <a:spAutoFit/>
            </a:bodyPr>
            <a:lstStyle/>
            <a:p>
              <a:r>
                <a:rPr lang="en-AU" sz="2400" dirty="0" smtClean="0">
                  <a:solidFill>
                    <a:srgbClr val="7030A0"/>
                  </a:solidFill>
                </a:rPr>
                <a:t>0.2 - 0.3</a:t>
              </a:r>
              <a:endParaRPr lang="en-AU" sz="2400" dirty="0">
                <a:solidFill>
                  <a:srgbClr val="7030A0"/>
                </a:solidFill>
              </a:endParaRPr>
            </a:p>
          </p:txBody>
        </p:sp>
        <p:sp>
          <p:nvSpPr>
            <p:cNvPr id="13" name="TextBox 12"/>
            <p:cNvSpPr txBox="1"/>
            <p:nvPr/>
          </p:nvSpPr>
          <p:spPr>
            <a:xfrm>
              <a:off x="3672508" y="4021171"/>
              <a:ext cx="1446143" cy="461665"/>
            </a:xfrm>
            <a:prstGeom prst="rect">
              <a:avLst/>
            </a:prstGeom>
            <a:noFill/>
          </p:spPr>
          <p:txBody>
            <a:bodyPr wrap="square" rtlCol="0">
              <a:spAutoFit/>
            </a:bodyPr>
            <a:lstStyle/>
            <a:p>
              <a:r>
                <a:rPr lang="en-AU" sz="2400" dirty="0" smtClean="0">
                  <a:solidFill>
                    <a:srgbClr val="7030A0"/>
                  </a:solidFill>
                </a:rPr>
                <a:t>0.3 - 0.8</a:t>
              </a:r>
              <a:endParaRPr lang="en-AU" sz="2400" dirty="0">
                <a:solidFill>
                  <a:srgbClr val="7030A0"/>
                </a:solidFill>
              </a:endParaRPr>
            </a:p>
          </p:txBody>
        </p:sp>
        <p:sp>
          <p:nvSpPr>
            <p:cNvPr id="14" name="TextBox 13"/>
            <p:cNvSpPr txBox="1"/>
            <p:nvPr/>
          </p:nvSpPr>
          <p:spPr>
            <a:xfrm>
              <a:off x="6997148" y="3766931"/>
              <a:ext cx="1530626" cy="461665"/>
            </a:xfrm>
            <a:prstGeom prst="rect">
              <a:avLst/>
            </a:prstGeom>
            <a:noFill/>
          </p:spPr>
          <p:txBody>
            <a:bodyPr wrap="square" rtlCol="0">
              <a:spAutoFit/>
            </a:bodyPr>
            <a:lstStyle/>
            <a:p>
              <a:r>
                <a:rPr lang="en-AU" sz="2400" dirty="0" smtClean="0">
                  <a:solidFill>
                    <a:srgbClr val="7030A0"/>
                  </a:solidFill>
                </a:rPr>
                <a:t>0.4 – 0.5</a:t>
              </a:r>
              <a:endParaRPr lang="en-AU" sz="2400" dirty="0">
                <a:solidFill>
                  <a:srgbClr val="7030A0"/>
                </a:solidFill>
              </a:endParaRPr>
            </a:p>
          </p:txBody>
        </p:sp>
      </p:grpSp>
    </p:spTree>
    <p:extLst>
      <p:ext uri="{BB962C8B-B14F-4D97-AF65-F5344CB8AC3E}">
        <p14:creationId xmlns:p14="http://schemas.microsoft.com/office/powerpoint/2010/main" val="346441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AU" altLang="en-US" smtClean="0"/>
              <a:t>Motivations </a:t>
            </a:r>
          </a:p>
        </p:txBody>
      </p:sp>
      <p:sp>
        <p:nvSpPr>
          <p:cNvPr id="3" name="Content Placeholder 2"/>
          <p:cNvSpPr>
            <a:spLocks noGrp="1"/>
          </p:cNvSpPr>
          <p:nvPr>
            <p:ph idx="1"/>
          </p:nvPr>
        </p:nvSpPr>
        <p:spPr/>
        <p:txBody>
          <a:bodyPr/>
          <a:lstStyle/>
          <a:p>
            <a:pPr>
              <a:defRPr/>
            </a:pPr>
            <a:r>
              <a:rPr lang="en-AU" dirty="0" smtClean="0"/>
              <a:t>How to quantify regional contribution to the </a:t>
            </a:r>
            <a:r>
              <a:rPr lang="en-AU" dirty="0" err="1" smtClean="0"/>
              <a:t>zonal</a:t>
            </a:r>
            <a:r>
              <a:rPr lang="en-AU" dirty="0" smtClean="0"/>
              <a:t> mean Hadley circulation expansion? </a:t>
            </a:r>
          </a:p>
          <a:p>
            <a:pPr>
              <a:defRPr/>
            </a:pPr>
            <a:endParaRPr lang="en-AU" dirty="0" smtClean="0"/>
          </a:p>
          <a:p>
            <a:pPr>
              <a:defRPr/>
            </a:pPr>
            <a:r>
              <a:rPr lang="en-AU" dirty="0" smtClean="0"/>
              <a:t>Identify regional impacts of Hadley Circulation expansion.</a:t>
            </a:r>
          </a:p>
          <a:p>
            <a:pPr marL="0" indent="0">
              <a:buFontTx/>
              <a:buNone/>
              <a:defRPr/>
            </a:pPr>
            <a:endParaRPr lang="en-AU" dirty="0"/>
          </a:p>
          <a:p>
            <a:pPr>
              <a:defRPr/>
            </a:pPr>
            <a:r>
              <a:rPr lang="en-AU" dirty="0" smtClean="0"/>
              <a:t>Mechanism behind Hadley Circulation expansion?</a:t>
            </a:r>
            <a:endParaRPr lang="en-AU" dirty="0"/>
          </a:p>
        </p:txBody>
      </p:sp>
      <p:sp>
        <p:nvSpPr>
          <p:cNvPr id="1331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900" smtClean="0"/>
              <a:t>The Centre for Australian Weather and Climate Research</a:t>
            </a:r>
            <a:r>
              <a:rPr lang="en-AU" altLang="en-US" sz="800" smtClean="0">
                <a:solidFill>
                  <a:schemeClr val="accent1"/>
                </a:solidFill>
              </a:rPr>
              <a:t> </a:t>
            </a:r>
            <a:br>
              <a:rPr lang="en-AU" altLang="en-US" sz="800" smtClean="0">
                <a:solidFill>
                  <a:schemeClr val="accent1"/>
                </a:solidFill>
              </a:rPr>
            </a:br>
            <a:r>
              <a:rPr lang="en-AU" altLang="en-US" sz="800" smtClean="0">
                <a:solidFill>
                  <a:schemeClr val="tx1"/>
                </a:solidFill>
              </a:rPr>
              <a:t>A partnership between CSIRO and the Bureau of Meteorology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AU" altLang="en-US" smtClean="0"/>
              <a:t>Three centers of action </a:t>
            </a:r>
          </a:p>
        </p:txBody>
      </p:sp>
      <p:sp>
        <p:nvSpPr>
          <p:cNvPr id="1433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900" smtClean="0"/>
              <a:t>The Centre for Australian Weather and Climate Research</a:t>
            </a:r>
            <a:r>
              <a:rPr lang="en-AU" altLang="en-US" sz="800" smtClean="0">
                <a:solidFill>
                  <a:schemeClr val="accent1"/>
                </a:solidFill>
              </a:rPr>
              <a:t> </a:t>
            </a:r>
            <a:br>
              <a:rPr lang="en-AU" altLang="en-US" sz="800" smtClean="0">
                <a:solidFill>
                  <a:schemeClr val="accent1"/>
                </a:solidFill>
              </a:rPr>
            </a:br>
            <a:r>
              <a:rPr lang="en-AU" altLang="en-US" sz="800" smtClean="0">
                <a:solidFill>
                  <a:schemeClr val="tx1"/>
                </a:solidFill>
              </a:rPr>
              <a:t>A partnership between CSIRO and the Bureau of Meteorology</a:t>
            </a:r>
          </a:p>
        </p:txBody>
      </p:sp>
      <p:pic>
        <p:nvPicPr>
          <p:cNvPr id="14340" name="Picture 5" descr="\\flurry-bm\g_ns_cw\seaci\data-1\hnguyen\VicCI\VelPot\figures\P200\ERAI\DIV_ANN.gif"/>
          <p:cNvPicPr>
            <a:picLocks noChangeAspect="1"/>
          </p:cNvPicPr>
          <p:nvPr/>
        </p:nvPicPr>
        <p:blipFill>
          <a:blip r:embed="rId2">
            <a:extLst>
              <a:ext uri="{28A0092B-C50C-407E-A947-70E740481C1C}">
                <a14:useLocalDpi xmlns:a14="http://schemas.microsoft.com/office/drawing/2010/main" val="0"/>
              </a:ext>
            </a:extLst>
          </a:blip>
          <a:srcRect t="12135" b="12675"/>
          <a:stretch>
            <a:fillRect/>
          </a:stretch>
        </p:blipFill>
        <p:spPr bwMode="auto">
          <a:xfrm>
            <a:off x="0" y="1084263"/>
            <a:ext cx="575945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flurry-bm\g_ns_cw\seaci\data-1\hnguyen\VicCI\VelPot\figures\P850\ERAI\DIV_ANN.gif"/>
          <p:cNvPicPr>
            <a:picLocks noChangeAspect="1"/>
          </p:cNvPicPr>
          <p:nvPr/>
        </p:nvPicPr>
        <p:blipFill>
          <a:blip r:embed="rId3">
            <a:extLst>
              <a:ext uri="{28A0092B-C50C-407E-A947-70E740481C1C}">
                <a14:useLocalDpi xmlns:a14="http://schemas.microsoft.com/office/drawing/2010/main" val="0"/>
              </a:ext>
            </a:extLst>
          </a:blip>
          <a:srcRect t="11267" b="12440"/>
          <a:stretch>
            <a:fillRect/>
          </a:stretch>
        </p:blipFill>
        <p:spPr bwMode="auto">
          <a:xfrm>
            <a:off x="0" y="4038600"/>
            <a:ext cx="57594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7"/>
          <p:cNvSpPr txBox="1">
            <a:spLocks noChangeArrowheads="1"/>
          </p:cNvSpPr>
          <p:nvPr/>
        </p:nvSpPr>
        <p:spPr bwMode="auto">
          <a:xfrm>
            <a:off x="5759450" y="4203700"/>
            <a:ext cx="2646363" cy="8318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1600" b="0" i="1">
                <a:solidFill>
                  <a:schemeClr val="tx1"/>
                </a:solidFill>
              </a:rPr>
              <a:t>Shading: divergence</a:t>
            </a:r>
          </a:p>
          <a:p>
            <a:pPr eaLnBrk="1" hangingPunct="1">
              <a:spcBef>
                <a:spcPct val="0"/>
              </a:spcBef>
              <a:buFontTx/>
              <a:buNone/>
            </a:pPr>
            <a:r>
              <a:rPr lang="en-AU" altLang="en-US" sz="1600" b="0" i="1">
                <a:solidFill>
                  <a:schemeClr val="tx1"/>
                </a:solidFill>
              </a:rPr>
              <a:t>Contours: velocity potential</a:t>
            </a:r>
          </a:p>
          <a:p>
            <a:pPr eaLnBrk="1" hangingPunct="1">
              <a:spcBef>
                <a:spcPct val="0"/>
              </a:spcBef>
              <a:buFontTx/>
              <a:buNone/>
            </a:pPr>
            <a:r>
              <a:rPr lang="en-AU" altLang="en-US" sz="1600" b="0" i="1">
                <a:solidFill>
                  <a:schemeClr val="tx1"/>
                </a:solidFill>
              </a:rPr>
              <a:t>Vectors: divergent winds</a:t>
            </a:r>
          </a:p>
        </p:txBody>
      </p:sp>
      <p:sp>
        <p:nvSpPr>
          <p:cNvPr id="14343" name="TextBox 8"/>
          <p:cNvSpPr txBox="1">
            <a:spLocks noChangeArrowheads="1"/>
          </p:cNvSpPr>
          <p:nvPr/>
        </p:nvSpPr>
        <p:spPr bwMode="auto">
          <a:xfrm>
            <a:off x="5826125" y="1647825"/>
            <a:ext cx="3132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1600" b="0">
                <a:solidFill>
                  <a:srgbClr val="5998C8"/>
                </a:solidFill>
              </a:rPr>
              <a:t>Europe-Africa (EA = 25</a:t>
            </a:r>
            <a:r>
              <a:rPr lang="en-AU" altLang="en-US" sz="1600" b="0" baseline="30000">
                <a:solidFill>
                  <a:srgbClr val="5998C8"/>
                </a:solidFill>
              </a:rPr>
              <a:t>o</a:t>
            </a:r>
            <a:r>
              <a:rPr lang="en-AU" altLang="en-US" sz="1600" b="0">
                <a:solidFill>
                  <a:srgbClr val="5998C8"/>
                </a:solidFill>
              </a:rPr>
              <a:t>W-60</a:t>
            </a:r>
            <a:r>
              <a:rPr lang="en-AU" altLang="en-US" sz="1600" b="0" baseline="30000">
                <a:solidFill>
                  <a:srgbClr val="5998C8"/>
                </a:solidFill>
              </a:rPr>
              <a:t>o</a:t>
            </a:r>
            <a:r>
              <a:rPr lang="en-AU" altLang="en-US" sz="1600" b="0">
                <a:solidFill>
                  <a:srgbClr val="5998C8"/>
                </a:solidFill>
              </a:rPr>
              <a:t>E)</a:t>
            </a:r>
          </a:p>
          <a:p>
            <a:pPr eaLnBrk="1" hangingPunct="1">
              <a:spcBef>
                <a:spcPct val="0"/>
              </a:spcBef>
              <a:buFontTx/>
              <a:buNone/>
            </a:pPr>
            <a:r>
              <a:rPr lang="en-AU" altLang="en-US" sz="1600" b="0">
                <a:solidFill>
                  <a:srgbClr val="5998C8"/>
                </a:solidFill>
              </a:rPr>
              <a:t>Asia-Pacific (AP = 60</a:t>
            </a:r>
            <a:r>
              <a:rPr lang="en-AU" altLang="en-US" sz="1600" b="0" baseline="30000">
                <a:solidFill>
                  <a:srgbClr val="5998C8"/>
                </a:solidFill>
              </a:rPr>
              <a:t>o</a:t>
            </a:r>
            <a:r>
              <a:rPr lang="en-AU" altLang="en-US" sz="1600" b="0">
                <a:solidFill>
                  <a:srgbClr val="5998C8"/>
                </a:solidFill>
              </a:rPr>
              <a:t>E-175</a:t>
            </a:r>
            <a:r>
              <a:rPr lang="en-AU" altLang="en-US" sz="1600" b="0" baseline="30000">
                <a:solidFill>
                  <a:srgbClr val="5998C8"/>
                </a:solidFill>
              </a:rPr>
              <a:t>o</a:t>
            </a:r>
            <a:r>
              <a:rPr lang="en-AU" altLang="en-US" sz="1600" b="0">
                <a:solidFill>
                  <a:srgbClr val="5998C8"/>
                </a:solidFill>
              </a:rPr>
              <a:t>W)</a:t>
            </a:r>
          </a:p>
          <a:p>
            <a:pPr eaLnBrk="1" hangingPunct="1">
              <a:spcBef>
                <a:spcPct val="0"/>
              </a:spcBef>
              <a:buFontTx/>
              <a:buNone/>
            </a:pPr>
            <a:r>
              <a:rPr lang="en-AU" altLang="en-US" sz="1600" b="0">
                <a:solidFill>
                  <a:srgbClr val="5998C8"/>
                </a:solidFill>
              </a:rPr>
              <a:t>Americas (AA = 175</a:t>
            </a:r>
            <a:r>
              <a:rPr lang="en-AU" altLang="en-US" sz="1600" b="0" baseline="30000">
                <a:solidFill>
                  <a:srgbClr val="5998C8"/>
                </a:solidFill>
              </a:rPr>
              <a:t>o</a:t>
            </a:r>
            <a:r>
              <a:rPr lang="en-AU" altLang="en-US" sz="1600" b="0">
                <a:solidFill>
                  <a:srgbClr val="5998C8"/>
                </a:solidFill>
              </a:rPr>
              <a:t>W-25</a:t>
            </a:r>
            <a:r>
              <a:rPr lang="en-AU" altLang="en-US" sz="1600" b="0" baseline="30000">
                <a:solidFill>
                  <a:srgbClr val="5998C8"/>
                </a:solidFill>
              </a:rPr>
              <a:t>o</a:t>
            </a:r>
            <a:r>
              <a:rPr lang="en-AU" altLang="en-US" sz="1600" b="0">
                <a:solidFill>
                  <a:srgbClr val="5998C8"/>
                </a:solidFill>
              </a:rPr>
              <a:t>W)</a:t>
            </a:r>
          </a:p>
        </p:txBody>
      </p:sp>
      <p:grpSp>
        <p:nvGrpSpPr>
          <p:cNvPr id="14" name="Group 13"/>
          <p:cNvGrpSpPr>
            <a:grpSpLocks/>
          </p:cNvGrpSpPr>
          <p:nvPr/>
        </p:nvGrpSpPr>
        <p:grpSpPr bwMode="auto">
          <a:xfrm>
            <a:off x="1357313" y="1293813"/>
            <a:ext cx="3667125" cy="2382837"/>
            <a:chOff x="1357745" y="1293091"/>
            <a:chExt cx="3666704" cy="2382993"/>
          </a:xfrm>
        </p:grpSpPr>
        <p:cxnSp>
          <p:nvCxnSpPr>
            <p:cNvPr id="11" name="Straight Connector 10"/>
            <p:cNvCxnSpPr/>
            <p:nvPr/>
          </p:nvCxnSpPr>
          <p:spPr>
            <a:xfrm>
              <a:off x="1357745" y="1293091"/>
              <a:ext cx="0" cy="2363942"/>
            </a:xfrm>
            <a:prstGeom prst="line">
              <a:avLst/>
            </a:prstGeom>
            <a:ln w="28575">
              <a:solidFill>
                <a:srgbClr val="00B050"/>
              </a:solidFill>
              <a:prstDash val="solid"/>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3014905" y="1307379"/>
              <a:ext cx="0" cy="2363943"/>
            </a:xfrm>
            <a:prstGeom prst="line">
              <a:avLst/>
            </a:prstGeom>
            <a:ln w="28575">
              <a:solidFill>
                <a:srgbClr val="00B050"/>
              </a:solidFill>
              <a:prstDash val="solid"/>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024449" y="1312142"/>
              <a:ext cx="0" cy="2363942"/>
            </a:xfrm>
            <a:prstGeom prst="line">
              <a:avLst/>
            </a:prstGeom>
            <a:ln w="28575">
              <a:solidFill>
                <a:srgbClr val="00B050"/>
              </a:solidFill>
              <a:prstDash val="solid"/>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AU" altLang="en-US" smtClean="0"/>
              <a:t>Regional Hadley Circulations (annual mean)</a:t>
            </a:r>
          </a:p>
        </p:txBody>
      </p:sp>
      <p:sp>
        <p:nvSpPr>
          <p:cNvPr id="15363" name="Content Placeholder 11"/>
          <p:cNvSpPr>
            <a:spLocks noGrp="1"/>
          </p:cNvSpPr>
          <p:nvPr>
            <p:ph idx="1"/>
          </p:nvPr>
        </p:nvSpPr>
        <p:spPr>
          <a:xfrm>
            <a:off x="469900" y="4779963"/>
            <a:ext cx="8204200" cy="1528762"/>
          </a:xfrm>
        </p:spPr>
        <p:txBody>
          <a:bodyPr/>
          <a:lstStyle/>
          <a:p>
            <a:r>
              <a:rPr lang="en-AU" altLang="en-US" smtClean="0"/>
              <a:t>Marked regional variability in the Hadley Circulation: strongest and widest over Asia-Pacific.</a:t>
            </a:r>
          </a:p>
          <a:p>
            <a:endParaRPr lang="en-AU" altLang="en-US" smtClean="0"/>
          </a:p>
        </p:txBody>
      </p:sp>
      <p:sp>
        <p:nvSpPr>
          <p:cNvPr id="1536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900" smtClean="0"/>
              <a:t>The Centre for Australian Weather and Climate Research</a:t>
            </a:r>
            <a:r>
              <a:rPr lang="en-AU" altLang="en-US" sz="800" smtClean="0">
                <a:solidFill>
                  <a:schemeClr val="accent1"/>
                </a:solidFill>
              </a:rPr>
              <a:t> </a:t>
            </a:r>
            <a:br>
              <a:rPr lang="en-AU" altLang="en-US" sz="800" smtClean="0">
                <a:solidFill>
                  <a:schemeClr val="accent1"/>
                </a:solidFill>
              </a:rPr>
            </a:br>
            <a:r>
              <a:rPr lang="en-AU" altLang="en-US" sz="800" smtClean="0">
                <a:solidFill>
                  <a:schemeClr val="tx1"/>
                </a:solidFill>
              </a:rPr>
              <a:t>A partnership between CSIRO and the Bureau of Meteorology</a:t>
            </a:r>
          </a:p>
        </p:txBody>
      </p:sp>
      <p:pic>
        <p:nvPicPr>
          <p:cNvPr id="15365" name="Picture 3" descr="Description: \\flurry-bm\g_ns_cw\seaci\data-1\hnguyen\VicCI\ZMPSI\figures\ERAI\EURAFR\HadleyCell_AN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6063"/>
            <a:ext cx="30607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0" descr="Description: \\flurry-bm\g_ns_cw\seaci\data-1\hnguyen\VicCI\ZMPSI\figures\ERAI\ASIAPAC\HadleyCell_AN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1516063"/>
            <a:ext cx="3059112"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1" descr="Description: \\flurry-bm\g_ns_cw\seaci\data-1\hnguyen\VicCI\ZMPSI\figures\ERAI\America\HadleyCell_AN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00" y="1516063"/>
            <a:ext cx="30607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8"/>
          <p:cNvSpPr txBox="1">
            <a:spLocks noChangeArrowheads="1"/>
          </p:cNvSpPr>
          <p:nvPr/>
        </p:nvSpPr>
        <p:spPr bwMode="auto">
          <a:xfrm>
            <a:off x="381000" y="1520825"/>
            <a:ext cx="1570038" cy="369888"/>
          </a:xfrm>
          <a:prstGeom prst="rect">
            <a:avLst/>
          </a:prstGeom>
          <a:solidFill>
            <a:schemeClr val="tx2"/>
          </a:solidFill>
          <a:ln w="9525">
            <a:solidFill>
              <a:schemeClr val="bg1"/>
            </a:solidFill>
            <a:miter lim="800000"/>
            <a:headEnd/>
            <a:tailEnd/>
          </a:ln>
        </p:spPr>
        <p:txBody>
          <a:bodyPr wrap="none">
            <a:spAutoFit/>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1800">
                <a:solidFill>
                  <a:schemeClr val="tx1"/>
                </a:solidFill>
              </a:rPr>
              <a:t>Eurpe-Africa</a:t>
            </a:r>
          </a:p>
        </p:txBody>
      </p:sp>
      <p:sp>
        <p:nvSpPr>
          <p:cNvPr id="15369" name="TextBox 9"/>
          <p:cNvSpPr txBox="1">
            <a:spLocks noChangeArrowheads="1"/>
          </p:cNvSpPr>
          <p:nvPr/>
        </p:nvSpPr>
        <p:spPr bwMode="auto">
          <a:xfrm>
            <a:off x="3384550" y="1520825"/>
            <a:ext cx="1492250" cy="369888"/>
          </a:xfrm>
          <a:prstGeom prst="rect">
            <a:avLst/>
          </a:prstGeom>
          <a:solidFill>
            <a:schemeClr val="tx2"/>
          </a:solidFill>
          <a:ln w="9525">
            <a:solidFill>
              <a:schemeClr val="bg1"/>
            </a:solidFill>
            <a:miter lim="800000"/>
            <a:headEnd/>
            <a:tailEnd/>
          </a:ln>
        </p:spPr>
        <p:txBody>
          <a:bodyPr wrap="none">
            <a:spAutoFit/>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1800">
                <a:solidFill>
                  <a:schemeClr val="tx1"/>
                </a:solidFill>
              </a:rPr>
              <a:t>Asia-Pacific</a:t>
            </a:r>
          </a:p>
        </p:txBody>
      </p:sp>
      <p:sp>
        <p:nvSpPr>
          <p:cNvPr id="15370" name="TextBox 10"/>
          <p:cNvSpPr txBox="1">
            <a:spLocks noChangeArrowheads="1"/>
          </p:cNvSpPr>
          <p:nvPr/>
        </p:nvSpPr>
        <p:spPr bwMode="auto">
          <a:xfrm>
            <a:off x="6435725" y="1501775"/>
            <a:ext cx="1223963" cy="369888"/>
          </a:xfrm>
          <a:prstGeom prst="rect">
            <a:avLst/>
          </a:prstGeom>
          <a:solidFill>
            <a:schemeClr val="tx2"/>
          </a:solidFill>
          <a:ln w="9525">
            <a:solidFill>
              <a:schemeClr val="bg1"/>
            </a:solidFill>
            <a:miter lim="800000"/>
            <a:headEnd/>
            <a:tailEnd/>
          </a:ln>
        </p:spPr>
        <p:txBody>
          <a:bodyPr wrap="none">
            <a:spAutoFit/>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1800">
                <a:solidFill>
                  <a:schemeClr val="tx1"/>
                </a:solidFill>
              </a:rPr>
              <a:t>Americas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AU" altLang="en-US" smtClean="0"/>
              <a:t>Definition of the HC edges</a:t>
            </a:r>
          </a:p>
        </p:txBody>
      </p:sp>
      <p:sp>
        <p:nvSpPr>
          <p:cNvPr id="1638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900" smtClean="0"/>
              <a:t>The Centre for Australian Weather and Climate Research</a:t>
            </a:r>
            <a:r>
              <a:rPr lang="en-AU" altLang="en-US" sz="800" smtClean="0">
                <a:solidFill>
                  <a:schemeClr val="accent1"/>
                </a:solidFill>
              </a:rPr>
              <a:t> </a:t>
            </a:r>
            <a:br>
              <a:rPr lang="en-AU" altLang="en-US" sz="800" smtClean="0">
                <a:solidFill>
                  <a:schemeClr val="accent1"/>
                </a:solidFill>
              </a:rPr>
            </a:br>
            <a:r>
              <a:rPr lang="en-AU" altLang="en-US" sz="800" smtClean="0">
                <a:solidFill>
                  <a:schemeClr val="tx1"/>
                </a:solidFill>
              </a:rPr>
              <a:t>A partnership between CSIRO and the Bureau of Meteorology</a:t>
            </a:r>
          </a:p>
        </p:txBody>
      </p:sp>
      <p:pic>
        <p:nvPicPr>
          <p:cNvPr id="16388" name="Picture 23" descr="Description: \\flurry-bm\g_ns_cw\seaci\data-1\hnguyen\VicCI\ZMPSI\figures\ERAI\ASIAPAC\HadleyCell_Oct.gif"/>
          <p:cNvPicPr>
            <a:picLocks noChangeAspect="1" noChangeArrowheads="1"/>
          </p:cNvPicPr>
          <p:nvPr/>
        </p:nvPicPr>
        <p:blipFill>
          <a:blip r:embed="rId2">
            <a:extLst>
              <a:ext uri="{28A0092B-C50C-407E-A947-70E740481C1C}">
                <a14:useLocalDpi xmlns:a14="http://schemas.microsoft.com/office/drawing/2010/main" val="0"/>
              </a:ext>
            </a:extLst>
          </a:blip>
          <a:srcRect t="8359"/>
          <a:stretch>
            <a:fillRect/>
          </a:stretch>
        </p:blipFill>
        <p:spPr bwMode="auto">
          <a:xfrm>
            <a:off x="885825" y="990600"/>
            <a:ext cx="5688013"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a:grpSpLocks/>
          </p:cNvGrpSpPr>
          <p:nvPr/>
        </p:nvGrpSpPr>
        <p:grpSpPr bwMode="auto">
          <a:xfrm>
            <a:off x="1533525" y="2698750"/>
            <a:ext cx="4471988" cy="1000125"/>
            <a:chOff x="1532809" y="2698152"/>
            <a:chExt cx="4472575" cy="1001418"/>
          </a:xfrm>
        </p:grpSpPr>
        <p:cxnSp>
          <p:nvCxnSpPr>
            <p:cNvPr id="13" name="Straight Connector 12"/>
            <p:cNvCxnSpPr/>
            <p:nvPr/>
          </p:nvCxnSpPr>
          <p:spPr bwMode="auto">
            <a:xfrm>
              <a:off x="1532809" y="2698152"/>
              <a:ext cx="4472575" cy="953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1540748" y="3690033"/>
              <a:ext cx="4464636" cy="953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6390" name="Content Placeholder 10"/>
          <p:cNvSpPr>
            <a:spLocks noGrp="1"/>
          </p:cNvSpPr>
          <p:nvPr>
            <p:ph idx="1"/>
          </p:nvPr>
        </p:nvSpPr>
        <p:spPr>
          <a:xfrm>
            <a:off x="469900" y="5362575"/>
            <a:ext cx="8204200" cy="946150"/>
          </a:xfrm>
          <a:solidFill>
            <a:schemeClr val="tx2"/>
          </a:solidFill>
        </p:spPr>
        <p:txBody>
          <a:bodyPr/>
          <a:lstStyle/>
          <a:p>
            <a:r>
              <a:rPr lang="en-AU" altLang="en-US" smtClean="0"/>
              <a:t>HC edge defined as the poleward location of the near-zero value of the overturning streamfunction (=25% of the peak value) averaged between 700-400 hPa.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AU" altLang="en-US" smtClean="0"/>
              <a:t>Annual mean time series of the HC edges</a:t>
            </a:r>
          </a:p>
        </p:txBody>
      </p:sp>
      <p:sp>
        <p:nvSpPr>
          <p:cNvPr id="17411" name="Content Placeholder 2"/>
          <p:cNvSpPr>
            <a:spLocks noGrp="1"/>
          </p:cNvSpPr>
          <p:nvPr>
            <p:ph idx="1"/>
          </p:nvPr>
        </p:nvSpPr>
        <p:spPr>
          <a:xfrm>
            <a:off x="469900" y="3833813"/>
            <a:ext cx="8204200" cy="2389187"/>
          </a:xfrm>
          <a:solidFill>
            <a:schemeClr val="tx2"/>
          </a:solidFill>
        </p:spPr>
        <p:txBody>
          <a:bodyPr/>
          <a:lstStyle/>
          <a:p>
            <a:r>
              <a:rPr lang="en-AU" altLang="en-US" smtClean="0"/>
              <a:t>The longitudinally weighted average of three regional edges loosely follows the hemispheric edge.</a:t>
            </a:r>
          </a:p>
          <a:p>
            <a:endParaRPr lang="en-AU" altLang="en-US" smtClean="0"/>
          </a:p>
          <a:p>
            <a:r>
              <a:rPr lang="en-AU" altLang="en-US" smtClean="0"/>
              <a:t>Marked regional variability of the HC edge.</a:t>
            </a:r>
          </a:p>
          <a:p>
            <a:endParaRPr lang="en-AU" altLang="en-US" smtClean="0"/>
          </a:p>
          <a:p>
            <a:r>
              <a:rPr lang="en-AU" altLang="en-US" smtClean="0"/>
              <a:t>Variability in the Asia-Pacific resembles the most to the hemispheric HC edge.</a:t>
            </a:r>
          </a:p>
        </p:txBody>
      </p:sp>
      <p:sp>
        <p:nvSpPr>
          <p:cNvPr id="1741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900" smtClean="0"/>
              <a:t>The Centre for Australian Weather and Climate Research</a:t>
            </a:r>
            <a:r>
              <a:rPr lang="en-AU" altLang="en-US" sz="800" smtClean="0">
                <a:solidFill>
                  <a:schemeClr val="accent1"/>
                </a:solidFill>
              </a:rPr>
              <a:t> </a:t>
            </a:r>
            <a:br>
              <a:rPr lang="en-AU" altLang="en-US" sz="800" smtClean="0">
                <a:solidFill>
                  <a:schemeClr val="accent1"/>
                </a:solidFill>
              </a:rPr>
            </a:br>
            <a:r>
              <a:rPr lang="en-AU" altLang="en-US" sz="800" smtClean="0">
                <a:solidFill>
                  <a:schemeClr val="tx1"/>
                </a:solidFill>
              </a:rPr>
              <a:t>A partnership between CSIRO and the Bureau of Meteorology</a:t>
            </a:r>
          </a:p>
        </p:txBody>
      </p:sp>
      <p:pic>
        <p:nvPicPr>
          <p:cNvPr id="17413" name="Picture 8" descr="\\flurry-bm\g_ns_cw\seaci\data-1\hnguyen\VicCI\ZMPSI\figures\ERAI\timeseriesSHE.gif"/>
          <p:cNvPicPr>
            <a:picLocks noChangeAspect="1"/>
          </p:cNvPicPr>
          <p:nvPr/>
        </p:nvPicPr>
        <p:blipFill>
          <a:blip r:embed="rId2">
            <a:extLst>
              <a:ext uri="{28A0092B-C50C-407E-A947-70E740481C1C}">
                <a14:useLocalDpi xmlns:a14="http://schemas.microsoft.com/office/drawing/2010/main" val="0"/>
              </a:ext>
            </a:extLst>
          </a:blip>
          <a:srcRect t="11264" b="9465"/>
          <a:stretch>
            <a:fillRect/>
          </a:stretch>
        </p:blipFill>
        <p:spPr bwMode="auto">
          <a:xfrm>
            <a:off x="38100" y="1154113"/>
            <a:ext cx="46799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descr="\\flurry-bm\g_ns_cw\seaci\data-1\hnguyen\VicCI\ZMPSI\figures\ERAI\timeseriesSHEanom.gif"/>
          <p:cNvPicPr>
            <a:picLocks noChangeAspect="1"/>
          </p:cNvPicPr>
          <p:nvPr/>
        </p:nvPicPr>
        <p:blipFill>
          <a:blip r:embed="rId3">
            <a:extLst>
              <a:ext uri="{28A0092B-C50C-407E-A947-70E740481C1C}">
                <a14:useLocalDpi xmlns:a14="http://schemas.microsoft.com/office/drawing/2010/main" val="0"/>
              </a:ext>
            </a:extLst>
          </a:blip>
          <a:srcRect t="16705" b="9583"/>
          <a:stretch>
            <a:fillRect/>
          </a:stretch>
        </p:blipFill>
        <p:spPr bwMode="auto">
          <a:xfrm>
            <a:off x="4464050" y="1309688"/>
            <a:ext cx="467995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4"/>
          <p:cNvSpPr txBox="1">
            <a:spLocks noChangeArrowheads="1"/>
          </p:cNvSpPr>
          <p:nvPr/>
        </p:nvSpPr>
        <p:spPr bwMode="auto">
          <a:xfrm>
            <a:off x="1266825" y="996950"/>
            <a:ext cx="6089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1600">
                <a:solidFill>
                  <a:schemeClr val="tx1"/>
                </a:solidFill>
              </a:rPr>
              <a:t>Southern Hemisphere  </a:t>
            </a:r>
            <a:r>
              <a:rPr lang="en-AU" altLang="en-US" sz="1600">
                <a:solidFill>
                  <a:srgbClr val="FF0000"/>
                </a:solidFill>
              </a:rPr>
              <a:t>Europe-Africa  </a:t>
            </a:r>
            <a:r>
              <a:rPr lang="en-AU" altLang="en-US" sz="1600">
                <a:solidFill>
                  <a:srgbClr val="00CC00"/>
                </a:solidFill>
              </a:rPr>
              <a:t>Asia-Pacific  </a:t>
            </a:r>
            <a:r>
              <a:rPr lang="en-AU" altLang="en-US" sz="1600">
                <a:solidFill>
                  <a:srgbClr val="0000FF"/>
                </a:solidFill>
              </a:rPr>
              <a:t>Americas</a:t>
            </a:r>
          </a:p>
        </p:txBody>
      </p:sp>
      <p:sp>
        <p:nvSpPr>
          <p:cNvPr id="17416" name="TextBox 1"/>
          <p:cNvSpPr txBox="1">
            <a:spLocks noChangeArrowheads="1"/>
          </p:cNvSpPr>
          <p:nvPr/>
        </p:nvSpPr>
        <p:spPr bwMode="auto">
          <a:xfrm>
            <a:off x="1984375" y="3284538"/>
            <a:ext cx="78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AU" altLang="en-US"/>
              <a:t>mean</a:t>
            </a:r>
          </a:p>
        </p:txBody>
      </p:sp>
      <p:sp>
        <p:nvSpPr>
          <p:cNvPr id="17417" name="TextBox 8"/>
          <p:cNvSpPr txBox="1">
            <a:spLocks noChangeArrowheads="1"/>
          </p:cNvSpPr>
          <p:nvPr/>
        </p:nvSpPr>
        <p:spPr bwMode="auto">
          <a:xfrm>
            <a:off x="6146800" y="3284538"/>
            <a:ext cx="131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AU" altLang="en-US"/>
              <a:t>anomalies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altLang="en-US" smtClean="0"/>
              <a:t>Seasonal mean evolution of the HC edge for the Asia-Pacific sector   </a:t>
            </a:r>
          </a:p>
        </p:txBody>
      </p:sp>
      <p:sp>
        <p:nvSpPr>
          <p:cNvPr id="1843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900" smtClean="0"/>
              <a:t>The Centre for Australian Weather and Climate Research</a:t>
            </a:r>
            <a:r>
              <a:rPr lang="en-AU" altLang="en-US" sz="800" smtClean="0">
                <a:solidFill>
                  <a:schemeClr val="accent1"/>
                </a:solidFill>
              </a:rPr>
              <a:t> </a:t>
            </a:r>
            <a:br>
              <a:rPr lang="en-AU" altLang="en-US" sz="800" smtClean="0">
                <a:solidFill>
                  <a:schemeClr val="accent1"/>
                </a:solidFill>
              </a:rPr>
            </a:br>
            <a:r>
              <a:rPr lang="en-AU" altLang="en-US" sz="800" smtClean="0">
                <a:solidFill>
                  <a:schemeClr val="tx1"/>
                </a:solidFill>
              </a:rPr>
              <a:t>A partnership between CSIRO and the Bureau of Meteorology</a:t>
            </a:r>
          </a:p>
        </p:txBody>
      </p:sp>
      <p:pic>
        <p:nvPicPr>
          <p:cNvPr id="18436"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325563"/>
            <a:ext cx="7058025" cy="4238625"/>
          </a:xfrm>
        </p:spPr>
      </p:pic>
      <p:graphicFrame>
        <p:nvGraphicFramePr>
          <p:cNvPr id="7" name="Table 6"/>
          <p:cNvGraphicFramePr>
            <a:graphicFrameLocks noGrp="1"/>
          </p:cNvGraphicFramePr>
          <p:nvPr/>
        </p:nvGraphicFramePr>
        <p:xfrm>
          <a:off x="6726238" y="2384425"/>
          <a:ext cx="2341562" cy="2224086"/>
        </p:xfrm>
        <a:graphic>
          <a:graphicData uri="http://schemas.openxmlformats.org/drawingml/2006/table">
            <a:tbl>
              <a:tblPr firstRow="1" bandRow="1">
                <a:tableStyleId>{073A0DAA-6AF3-43AB-8588-CEC1D06C72B9}</a:tableStyleId>
              </a:tblPr>
              <a:tblGrid>
                <a:gridCol w="1170781"/>
                <a:gridCol w="1170781"/>
              </a:tblGrid>
              <a:tr h="370681">
                <a:tc>
                  <a:txBody>
                    <a:bodyPr/>
                    <a:lstStyle/>
                    <a:p>
                      <a:r>
                        <a:rPr lang="en-AU" sz="1800" dirty="0" smtClean="0"/>
                        <a:t>Season</a:t>
                      </a:r>
                      <a:endParaRPr lang="en-AU" sz="1800" dirty="0"/>
                    </a:p>
                  </a:txBody>
                  <a:tcPr marL="91430" marR="91430" marT="45700" marB="45700"/>
                </a:tc>
                <a:tc>
                  <a:txBody>
                    <a:bodyPr/>
                    <a:lstStyle/>
                    <a:p>
                      <a:r>
                        <a:rPr lang="en-AU" sz="1800" dirty="0" smtClean="0"/>
                        <a:t>Trend</a:t>
                      </a:r>
                      <a:endParaRPr lang="en-AU" sz="1800" dirty="0"/>
                    </a:p>
                  </a:txBody>
                  <a:tcPr marL="91430" marR="91430" marT="45700" marB="45700"/>
                </a:tc>
              </a:tr>
              <a:tr h="370681">
                <a:tc>
                  <a:txBody>
                    <a:bodyPr/>
                    <a:lstStyle/>
                    <a:p>
                      <a:r>
                        <a:rPr lang="en-AU" sz="1800" dirty="0" smtClean="0"/>
                        <a:t>ANN</a:t>
                      </a:r>
                      <a:endParaRPr lang="en-AU" sz="1800" dirty="0"/>
                    </a:p>
                  </a:txBody>
                  <a:tcPr marL="91430" marR="91430" marT="45700" marB="45700"/>
                </a:tc>
                <a:tc>
                  <a:txBody>
                    <a:bodyPr/>
                    <a:lstStyle/>
                    <a:p>
                      <a:r>
                        <a:rPr lang="en-AU" sz="1800" dirty="0" smtClean="0"/>
                        <a:t>0.71***</a:t>
                      </a:r>
                      <a:endParaRPr lang="en-AU" sz="1800" dirty="0"/>
                    </a:p>
                  </a:txBody>
                  <a:tcPr marL="91430" marR="91430" marT="45700" marB="45700"/>
                </a:tc>
              </a:tr>
              <a:tr h="370681">
                <a:tc>
                  <a:txBody>
                    <a:bodyPr/>
                    <a:lstStyle/>
                    <a:p>
                      <a:r>
                        <a:rPr lang="en-AU" sz="1800" dirty="0" smtClean="0">
                          <a:solidFill>
                            <a:srgbClr val="FF0000"/>
                          </a:solidFill>
                        </a:rPr>
                        <a:t>DJF</a:t>
                      </a:r>
                      <a:endParaRPr lang="en-AU" sz="1800" dirty="0">
                        <a:solidFill>
                          <a:srgbClr val="FF0000"/>
                        </a:solidFill>
                      </a:endParaRPr>
                    </a:p>
                  </a:txBody>
                  <a:tcPr marL="91430" marR="91430" marT="45700" marB="45700"/>
                </a:tc>
                <a:tc>
                  <a:txBody>
                    <a:bodyPr/>
                    <a:lstStyle/>
                    <a:p>
                      <a:r>
                        <a:rPr lang="en-AU" sz="1800" dirty="0" smtClean="0">
                          <a:solidFill>
                            <a:srgbClr val="FF0000"/>
                          </a:solidFill>
                        </a:rPr>
                        <a:t>0.67*</a:t>
                      </a:r>
                      <a:endParaRPr lang="en-AU" sz="1800" dirty="0">
                        <a:solidFill>
                          <a:srgbClr val="FF0000"/>
                        </a:solidFill>
                      </a:endParaRPr>
                    </a:p>
                  </a:txBody>
                  <a:tcPr marL="91430" marR="91430" marT="45700" marB="45700"/>
                </a:tc>
              </a:tr>
              <a:tr h="370681">
                <a:tc>
                  <a:txBody>
                    <a:bodyPr/>
                    <a:lstStyle/>
                    <a:p>
                      <a:r>
                        <a:rPr lang="en-AU" sz="1800" dirty="0" smtClean="0">
                          <a:solidFill>
                            <a:srgbClr val="00CC00"/>
                          </a:solidFill>
                        </a:rPr>
                        <a:t>MAM</a:t>
                      </a:r>
                      <a:endParaRPr lang="en-AU" sz="1800" dirty="0">
                        <a:solidFill>
                          <a:srgbClr val="00CC00"/>
                        </a:solidFill>
                      </a:endParaRPr>
                    </a:p>
                  </a:txBody>
                  <a:tcPr marL="91430" marR="91430" marT="45700" marB="45700"/>
                </a:tc>
                <a:tc>
                  <a:txBody>
                    <a:bodyPr/>
                    <a:lstStyle/>
                    <a:p>
                      <a:r>
                        <a:rPr lang="en-AU" sz="1800" dirty="0" smtClean="0">
                          <a:solidFill>
                            <a:srgbClr val="00CC00"/>
                          </a:solidFill>
                        </a:rPr>
                        <a:t>0.71**</a:t>
                      </a:r>
                      <a:endParaRPr lang="en-AU" sz="1800" dirty="0">
                        <a:solidFill>
                          <a:srgbClr val="00CC00"/>
                        </a:solidFill>
                      </a:endParaRPr>
                    </a:p>
                  </a:txBody>
                  <a:tcPr marL="91430" marR="91430" marT="45700" marB="45700"/>
                </a:tc>
              </a:tr>
              <a:tr h="370681">
                <a:tc>
                  <a:txBody>
                    <a:bodyPr/>
                    <a:lstStyle/>
                    <a:p>
                      <a:r>
                        <a:rPr lang="en-AU" sz="1800" dirty="0" smtClean="0">
                          <a:solidFill>
                            <a:schemeClr val="bg1">
                              <a:lumMod val="65000"/>
                            </a:schemeClr>
                          </a:solidFill>
                        </a:rPr>
                        <a:t>JJA</a:t>
                      </a:r>
                      <a:endParaRPr lang="en-AU" sz="1800" dirty="0">
                        <a:solidFill>
                          <a:schemeClr val="bg1">
                            <a:lumMod val="65000"/>
                          </a:schemeClr>
                        </a:solidFill>
                      </a:endParaRPr>
                    </a:p>
                  </a:txBody>
                  <a:tcPr marL="91430" marR="91430" marT="45700" marB="45700"/>
                </a:tc>
                <a:tc>
                  <a:txBody>
                    <a:bodyPr/>
                    <a:lstStyle/>
                    <a:p>
                      <a:r>
                        <a:rPr lang="en-AU" sz="1800" dirty="0" smtClean="0">
                          <a:solidFill>
                            <a:schemeClr val="bg1">
                              <a:lumMod val="65000"/>
                            </a:schemeClr>
                          </a:solidFill>
                        </a:rPr>
                        <a:t>0.53**</a:t>
                      </a:r>
                      <a:endParaRPr lang="en-AU" sz="1800" dirty="0">
                        <a:solidFill>
                          <a:schemeClr val="bg1">
                            <a:lumMod val="65000"/>
                          </a:schemeClr>
                        </a:solidFill>
                      </a:endParaRPr>
                    </a:p>
                  </a:txBody>
                  <a:tcPr marL="91430" marR="91430" marT="45700" marB="45700"/>
                </a:tc>
              </a:tr>
              <a:tr h="370681">
                <a:tc>
                  <a:txBody>
                    <a:bodyPr/>
                    <a:lstStyle/>
                    <a:p>
                      <a:r>
                        <a:rPr lang="en-AU" sz="1800" dirty="0" smtClean="0">
                          <a:solidFill>
                            <a:srgbClr val="0000FF"/>
                          </a:solidFill>
                        </a:rPr>
                        <a:t>SON</a:t>
                      </a:r>
                      <a:endParaRPr lang="en-AU" sz="1800" dirty="0">
                        <a:solidFill>
                          <a:srgbClr val="0000FF"/>
                        </a:solidFill>
                      </a:endParaRPr>
                    </a:p>
                  </a:txBody>
                  <a:tcPr marL="91430" marR="91430" marT="45700" marB="45700"/>
                </a:tc>
                <a:tc>
                  <a:txBody>
                    <a:bodyPr/>
                    <a:lstStyle/>
                    <a:p>
                      <a:r>
                        <a:rPr lang="en-AU" sz="1800" dirty="0" smtClean="0">
                          <a:solidFill>
                            <a:srgbClr val="0000FF"/>
                          </a:solidFill>
                        </a:rPr>
                        <a:t>0.69</a:t>
                      </a:r>
                      <a:endParaRPr lang="en-AU" sz="1800" dirty="0">
                        <a:solidFill>
                          <a:srgbClr val="0000FF"/>
                        </a:solidFill>
                      </a:endParaRPr>
                    </a:p>
                  </a:txBody>
                  <a:tcPr marL="91430" marR="91430" marT="45700" marB="45700"/>
                </a:tc>
              </a:tr>
            </a:tbl>
          </a:graphicData>
        </a:graphic>
      </p:graphicFrame>
      <p:sp>
        <p:nvSpPr>
          <p:cNvPr id="6" name="TextBox 4"/>
          <p:cNvSpPr txBox="1">
            <a:spLocks noChangeArrowheads="1"/>
          </p:cNvSpPr>
          <p:nvPr/>
        </p:nvSpPr>
        <p:spPr bwMode="auto">
          <a:xfrm>
            <a:off x="687388" y="1746250"/>
            <a:ext cx="3086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AU" altLang="en-US" sz="1600" dirty="0" smtClean="0"/>
              <a:t>Annual  </a:t>
            </a:r>
            <a:r>
              <a:rPr lang="en-AU" altLang="en-US" sz="1600" dirty="0" smtClean="0">
                <a:solidFill>
                  <a:srgbClr val="FF0000"/>
                </a:solidFill>
              </a:rPr>
              <a:t>DJF  </a:t>
            </a:r>
            <a:r>
              <a:rPr lang="en-AU" altLang="en-US" sz="1600" dirty="0" smtClean="0">
                <a:solidFill>
                  <a:srgbClr val="00CC00"/>
                </a:solidFill>
              </a:rPr>
              <a:t>MAM  </a:t>
            </a:r>
            <a:r>
              <a:rPr lang="en-AU" altLang="en-US" sz="1600" dirty="0" smtClean="0">
                <a:solidFill>
                  <a:schemeClr val="bg1">
                    <a:lumMod val="65000"/>
                  </a:schemeClr>
                </a:solidFill>
              </a:rPr>
              <a:t>JJA   </a:t>
            </a:r>
            <a:r>
              <a:rPr lang="en-AU" altLang="en-US" sz="1600" dirty="0" smtClean="0">
                <a:solidFill>
                  <a:srgbClr val="0000FF"/>
                </a:solidFill>
              </a:rPr>
              <a:t>SON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1" descr="\\flurry-bm\g_ns_cw\seaci\data-1\hnguyen\VicCI\ZMPSI\figures\ERAI\ASIAPAC\reg_circuP850_SHE_AN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7225" y="3619500"/>
            <a:ext cx="46799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2" descr="\\flurry-bm\g_ns_cw\seaci\data-1\hnguyen\VicCI\ZMPSI\figures\ERAI\ASIAPAC\reg_circuP200_SHE_AN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7225" y="919163"/>
            <a:ext cx="46799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le 1"/>
          <p:cNvSpPr>
            <a:spLocks noGrp="1"/>
          </p:cNvSpPr>
          <p:nvPr>
            <p:ph type="title"/>
          </p:nvPr>
        </p:nvSpPr>
        <p:spPr/>
        <p:txBody>
          <a:bodyPr/>
          <a:lstStyle/>
          <a:p>
            <a:r>
              <a:rPr lang="en-AU" altLang="en-US" smtClean="0"/>
              <a:t>Circulation anomalies regressed onto annual mean HC edge</a:t>
            </a:r>
          </a:p>
        </p:txBody>
      </p:sp>
      <p:sp>
        <p:nvSpPr>
          <p:cNvPr id="1946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900" smtClean="0"/>
              <a:t>The Centre for Australian Weather and Climate Research</a:t>
            </a:r>
            <a:r>
              <a:rPr lang="en-AU" altLang="en-US" sz="800" smtClean="0">
                <a:solidFill>
                  <a:schemeClr val="accent1"/>
                </a:solidFill>
              </a:rPr>
              <a:t> </a:t>
            </a:r>
            <a:br>
              <a:rPr lang="en-AU" altLang="en-US" sz="800" smtClean="0">
                <a:solidFill>
                  <a:schemeClr val="accent1"/>
                </a:solidFill>
              </a:rPr>
            </a:br>
            <a:r>
              <a:rPr lang="en-AU" altLang="en-US" sz="800" smtClean="0">
                <a:solidFill>
                  <a:schemeClr val="tx1"/>
                </a:solidFill>
              </a:rPr>
              <a:t>A partnership between CSIRO and the Bureau of Meteorology</a:t>
            </a:r>
          </a:p>
        </p:txBody>
      </p:sp>
      <p:pic>
        <p:nvPicPr>
          <p:cNvPr id="19462" name="Picture 9" descr="\\flurry-bm\g_ns_cw\seaci\data-1\hnguyen\VicCI\ZMPSI\figures\ERAI\All\reg_circuP850_SHE_ANN.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3619500"/>
            <a:ext cx="467995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descr="\\flurry-bm\g_ns_cw\seaci\data-1\hnguyen\VicCI\ZMPSI\figures\ERAI\All\reg_circuP200_SHE_ANN.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919163"/>
            <a:ext cx="467995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Box 9"/>
          <p:cNvSpPr txBox="1">
            <a:spLocks noChangeArrowheads="1"/>
          </p:cNvSpPr>
          <p:nvPr/>
        </p:nvSpPr>
        <p:spPr bwMode="auto">
          <a:xfrm>
            <a:off x="1063625" y="6270625"/>
            <a:ext cx="2555875"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1800">
                <a:solidFill>
                  <a:schemeClr val="tx1"/>
                </a:solidFill>
              </a:rPr>
              <a:t>Southern hemisphere</a:t>
            </a:r>
          </a:p>
        </p:txBody>
      </p:sp>
      <p:sp>
        <p:nvSpPr>
          <p:cNvPr id="19465" name="TextBox 10"/>
          <p:cNvSpPr txBox="1">
            <a:spLocks noChangeArrowheads="1"/>
          </p:cNvSpPr>
          <p:nvPr/>
        </p:nvSpPr>
        <p:spPr bwMode="auto">
          <a:xfrm>
            <a:off x="6061075" y="6270625"/>
            <a:ext cx="1492250" cy="3698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1800">
                <a:solidFill>
                  <a:schemeClr val="tx1"/>
                </a:solidFill>
              </a:rPr>
              <a:t>Asia-Pacific</a:t>
            </a:r>
          </a:p>
        </p:txBody>
      </p:sp>
      <p:sp>
        <p:nvSpPr>
          <p:cNvPr id="19466" name="TextBox 11"/>
          <p:cNvSpPr txBox="1">
            <a:spLocks noChangeArrowheads="1"/>
          </p:cNvSpPr>
          <p:nvPr/>
        </p:nvSpPr>
        <p:spPr bwMode="auto">
          <a:xfrm>
            <a:off x="3221038" y="1001713"/>
            <a:ext cx="2492375" cy="3698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1800">
                <a:solidFill>
                  <a:schemeClr val="tx1"/>
                </a:solidFill>
              </a:rPr>
              <a:t> upper level (200hPa)</a:t>
            </a:r>
          </a:p>
        </p:txBody>
      </p:sp>
      <p:sp>
        <p:nvSpPr>
          <p:cNvPr id="19467" name="TextBox 12"/>
          <p:cNvSpPr txBox="1">
            <a:spLocks noChangeArrowheads="1"/>
          </p:cNvSpPr>
          <p:nvPr/>
        </p:nvSpPr>
        <p:spPr bwMode="auto">
          <a:xfrm>
            <a:off x="3322638" y="3741738"/>
            <a:ext cx="2390775" cy="3698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rgbClr val="006F93"/>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400">
                <a:solidFill>
                  <a:schemeClr val="tx1"/>
                </a:solidFill>
                <a:latin typeface="Arial" panose="020B0604020202020204" pitchFamily="34" charset="0"/>
              </a:defRPr>
            </a:lvl4pPr>
            <a:lvl5pPr marL="2057400" indent="-228600" eaLnBrk="0" hangingPunct="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AU" altLang="en-US" sz="1800">
                <a:solidFill>
                  <a:schemeClr val="tx1"/>
                </a:solidFill>
              </a:rPr>
              <a:t>lower level (850hPa)</a:t>
            </a:r>
          </a:p>
        </p:txBody>
      </p:sp>
      <p:sp>
        <p:nvSpPr>
          <p:cNvPr id="19468" name="TextBox 1"/>
          <p:cNvSpPr txBox="1">
            <a:spLocks noChangeArrowheads="1"/>
          </p:cNvSpPr>
          <p:nvPr/>
        </p:nvSpPr>
        <p:spPr bwMode="auto">
          <a:xfrm>
            <a:off x="2101850" y="3336925"/>
            <a:ext cx="5159375" cy="3079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AU" altLang="en-US" sz="1400" b="0" i="1"/>
              <a:t>Shading: SST   contours: geopotentical height    vectors: winds</a:t>
            </a:r>
          </a:p>
        </p:txBody>
      </p:sp>
      <p:sp>
        <p:nvSpPr>
          <p:cNvPr id="19469" name="TextBox 12"/>
          <p:cNvSpPr txBox="1">
            <a:spLocks noChangeArrowheads="1"/>
          </p:cNvSpPr>
          <p:nvPr/>
        </p:nvSpPr>
        <p:spPr bwMode="auto">
          <a:xfrm>
            <a:off x="2162175" y="6030913"/>
            <a:ext cx="4713288" cy="3079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AU" altLang="en-US" sz="1400" b="0" i="1"/>
              <a:t>Shading: precipitation   contours: MSLP    vectors: winds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necsiro_powerpoint_080516">
  <a:themeElements>
    <a:clrScheme name="onecsiro_powerpoint_080516 13">
      <a:dk1>
        <a:srgbClr val="000000"/>
      </a:dk1>
      <a:lt1>
        <a:srgbClr val="FFFFFF"/>
      </a:lt1>
      <a:dk2>
        <a:srgbClr val="FFFFFF"/>
      </a:dk2>
      <a:lt2>
        <a:srgbClr val="999999"/>
      </a:lt2>
      <a:accent1>
        <a:srgbClr val="0099CC"/>
      </a:accent1>
      <a:accent2>
        <a:srgbClr val="BED600"/>
      </a:accent2>
      <a:accent3>
        <a:srgbClr val="FFFFFF"/>
      </a:accent3>
      <a:accent4>
        <a:srgbClr val="000000"/>
      </a:accent4>
      <a:accent5>
        <a:srgbClr val="AACAE2"/>
      </a:accent5>
      <a:accent6>
        <a:srgbClr val="ACC200"/>
      </a:accent6>
      <a:hlink>
        <a:srgbClr val="CB5056"/>
      </a:hlink>
      <a:folHlink>
        <a:srgbClr val="EBAB00"/>
      </a:folHlink>
    </a:clrScheme>
    <a:fontScheme name="onecsiro_powerpoint_0805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ecsiro_powerpoint_08051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necsiro_powerpoint_08051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necsiro_powerpoint_08051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necsiro_powerpoint_08051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necsiro_powerpoint_08051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necsiro_powerpoint_08051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necsiro_powerpoint_08051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necsiro_powerpoint_08051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necsiro_powerpoint_08051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necsiro_powerpoint_08051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necsiro_powerpoint_08051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necsiro_powerpoint_08051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necsiro_powerpoint_080516 13">
        <a:dk1>
          <a:srgbClr val="000000"/>
        </a:dk1>
        <a:lt1>
          <a:srgbClr val="FFFFFF"/>
        </a:lt1>
        <a:dk2>
          <a:srgbClr val="FFFFFF"/>
        </a:dk2>
        <a:lt2>
          <a:srgbClr val="999999"/>
        </a:lt2>
        <a:accent1>
          <a:srgbClr val="0099CC"/>
        </a:accent1>
        <a:accent2>
          <a:srgbClr val="BED600"/>
        </a:accent2>
        <a:accent3>
          <a:srgbClr val="FFFFFF"/>
        </a:accent3>
        <a:accent4>
          <a:srgbClr val="000000"/>
        </a:accent4>
        <a:accent5>
          <a:srgbClr val="AACAE2"/>
        </a:accent5>
        <a:accent6>
          <a:srgbClr val="ACC200"/>
        </a:accent6>
        <a:hlink>
          <a:srgbClr val="CB5056"/>
        </a:hlink>
        <a:folHlink>
          <a:srgbClr val="EBAB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6963</TotalTime>
  <Words>515</Words>
  <Application>Microsoft Office PowerPoint</Application>
  <PresentationFormat>On-screen Show (4:3)</PresentationFormat>
  <Paragraphs>93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onecsiro_powerpoint_080516</vt:lpstr>
      <vt:lpstr>PowerPoint Presentation</vt:lpstr>
      <vt:lpstr>Regional Tropical Expansion and Climate Variability </vt:lpstr>
      <vt:lpstr>Motivations </vt:lpstr>
      <vt:lpstr>Three centers of action </vt:lpstr>
      <vt:lpstr>Regional Hadley Circulations (annual mean)</vt:lpstr>
      <vt:lpstr>Definition of the HC edges</vt:lpstr>
      <vt:lpstr>Annual mean time series of the HC edges</vt:lpstr>
      <vt:lpstr>Seasonal mean evolution of the HC edge for the Asia-Pacific sector   </vt:lpstr>
      <vt:lpstr>Circulation anomalies regressed onto annual mean HC edge</vt:lpstr>
      <vt:lpstr>Circulation anomalies regressed onto Asia-Pacific annual mean HC edge</vt:lpstr>
      <vt:lpstr>Conclusion </vt:lpstr>
      <vt:lpstr>PowerPoint Presentation</vt:lpstr>
      <vt:lpstr>Tropical expansion inferred from radiosondes</vt:lpstr>
    </vt:vector>
  </TitlesOfParts>
  <Company>CSIRO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Arial Regular 29pt Sub title, Arial Regular 24pt</dc:title>
  <dc:creator>Richmond, Joanne (CMAR, Aspendale)</dc:creator>
  <cp:lastModifiedBy>chris lucas</cp:lastModifiedBy>
  <cp:revision>149</cp:revision>
  <dcterms:created xsi:type="dcterms:W3CDTF">2008-07-16T04:10:12Z</dcterms:created>
  <dcterms:modified xsi:type="dcterms:W3CDTF">2015-07-26T07:00:13Z</dcterms:modified>
</cp:coreProperties>
</file>